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81" r:id="rId3"/>
    <p:sldId id="302" r:id="rId4"/>
    <p:sldId id="282" r:id="rId5"/>
    <p:sldId id="280" r:id="rId6"/>
    <p:sldId id="278" r:id="rId7"/>
    <p:sldId id="269" r:id="rId8"/>
    <p:sldId id="272" r:id="rId9"/>
    <p:sldId id="270" r:id="rId10"/>
    <p:sldId id="271" r:id="rId11"/>
    <p:sldId id="275" r:id="rId12"/>
    <p:sldId id="299" r:id="rId13"/>
    <p:sldId id="288" r:id="rId14"/>
    <p:sldId id="287" r:id="rId15"/>
    <p:sldId id="274" r:id="rId16"/>
    <p:sldId id="283" r:id="rId17"/>
    <p:sldId id="294" r:id="rId18"/>
    <p:sldId id="298" r:id="rId19"/>
    <p:sldId id="295" r:id="rId20"/>
    <p:sldId id="296" r:id="rId21"/>
    <p:sldId id="297" r:id="rId22"/>
    <p:sldId id="277" r:id="rId23"/>
    <p:sldId id="276" r:id="rId24"/>
    <p:sldId id="292" r:id="rId25"/>
    <p:sldId id="285" r:id="rId26"/>
    <p:sldId id="290" r:id="rId27"/>
    <p:sldId id="284" r:id="rId28"/>
    <p:sldId id="301" r:id="rId29"/>
    <p:sldId id="291" r:id="rId30"/>
    <p:sldId id="289" r:id="rId31"/>
    <p:sldId id="293" r:id="rId32"/>
    <p:sldId id="300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596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9F7FB1-F832-4712-A3A9-0FFAD132891B}" type="doc">
      <dgm:prSet loTypeId="urn:microsoft.com/office/officeart/2005/8/layout/chevron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1E9A9A7-7A27-4DD9-89B2-85CBB3690651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Для детей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30BDE31A-75BA-4E64-B4F5-CB01942CB737}" type="parTrans" cxnId="{752A0EF3-3784-4DBB-B875-6809F8A2B9CF}">
      <dgm:prSet/>
      <dgm:spPr/>
      <dgm:t>
        <a:bodyPr/>
        <a:lstStyle/>
        <a:p>
          <a:endParaRPr lang="ru-RU"/>
        </a:p>
      </dgm:t>
    </dgm:pt>
    <dgm:pt modelId="{87B8B310-E7A8-4602-84A6-61C7AC42438C}" type="sibTrans" cxnId="{752A0EF3-3784-4DBB-B875-6809F8A2B9CF}">
      <dgm:prSet/>
      <dgm:spPr/>
      <dgm:t>
        <a:bodyPr/>
        <a:lstStyle/>
        <a:p>
          <a:endParaRPr lang="ru-RU"/>
        </a:p>
      </dgm:t>
    </dgm:pt>
    <dgm:pt modelId="{C2A250D0-587B-4EBD-912C-5ECF23460DFE}">
      <dgm:prSet phldrT="[Текст]" phldr="1"/>
      <dgm:spPr/>
      <dgm:t>
        <a:bodyPr/>
        <a:lstStyle/>
        <a:p>
          <a:pPr algn="l"/>
          <a:endParaRPr lang="ru-RU" sz="1600" dirty="0"/>
        </a:p>
      </dgm:t>
    </dgm:pt>
    <dgm:pt modelId="{77FAE49D-FE9E-4B29-81F3-7308AB0D01C6}" type="parTrans" cxnId="{5FFAC391-9B5B-4AED-9946-AA7AA9C3BCC9}">
      <dgm:prSet/>
      <dgm:spPr/>
      <dgm:t>
        <a:bodyPr/>
        <a:lstStyle/>
        <a:p>
          <a:endParaRPr lang="ru-RU"/>
        </a:p>
      </dgm:t>
    </dgm:pt>
    <dgm:pt modelId="{A874A17A-9345-49C4-998A-15A9A22B117F}" type="sibTrans" cxnId="{5FFAC391-9B5B-4AED-9946-AA7AA9C3BCC9}">
      <dgm:prSet/>
      <dgm:spPr/>
      <dgm:t>
        <a:bodyPr/>
        <a:lstStyle/>
        <a:p>
          <a:endParaRPr lang="ru-RU"/>
        </a:p>
      </dgm:t>
    </dgm:pt>
    <dgm:pt modelId="{960A8049-5870-4ED1-B0E1-CB97FE419515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Для родителей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399D281C-FEBB-4466-AE74-B9B7E46FE025}" type="parTrans" cxnId="{71BFBB9A-5A79-48A6-988F-D3E5F75E81D8}">
      <dgm:prSet/>
      <dgm:spPr/>
      <dgm:t>
        <a:bodyPr/>
        <a:lstStyle/>
        <a:p>
          <a:endParaRPr lang="ru-RU"/>
        </a:p>
      </dgm:t>
    </dgm:pt>
    <dgm:pt modelId="{681E3C7F-B435-4AC5-A769-5D5E5AD79052}" type="sibTrans" cxnId="{71BFBB9A-5A79-48A6-988F-D3E5F75E81D8}">
      <dgm:prSet/>
      <dgm:spPr/>
      <dgm:t>
        <a:bodyPr/>
        <a:lstStyle/>
        <a:p>
          <a:endParaRPr lang="ru-RU"/>
        </a:p>
      </dgm:t>
    </dgm:pt>
    <dgm:pt modelId="{3D51DB79-F847-4D61-A5A7-D3F146071F1E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Привлечение родителей к совместной деятельности с детьми и педагогами.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3B543954-0898-47B1-BC79-C8EE39C9DBED}" type="parTrans" cxnId="{AD00EFF9-D819-4026-B6BB-F572F0ACCAE0}">
      <dgm:prSet/>
      <dgm:spPr/>
      <dgm:t>
        <a:bodyPr/>
        <a:lstStyle/>
        <a:p>
          <a:endParaRPr lang="ru-RU"/>
        </a:p>
      </dgm:t>
    </dgm:pt>
    <dgm:pt modelId="{6D4BC880-E93C-4E0E-8440-397226210ED6}" type="sibTrans" cxnId="{AD00EFF9-D819-4026-B6BB-F572F0ACCAE0}">
      <dgm:prSet/>
      <dgm:spPr/>
      <dgm:t>
        <a:bodyPr/>
        <a:lstStyle/>
        <a:p>
          <a:endParaRPr lang="ru-RU"/>
        </a:p>
      </dgm:t>
    </dgm:pt>
    <dgm:pt modelId="{1EE5A5EF-361B-456E-AEEB-5F7AD5AD6738}">
      <dgm:prSet phldrT="[Текст]" phldr="1"/>
      <dgm:spPr/>
      <dgm:t>
        <a:bodyPr/>
        <a:lstStyle/>
        <a:p>
          <a:pPr algn="l"/>
          <a:endParaRPr lang="ru-RU" sz="1600" dirty="0"/>
        </a:p>
      </dgm:t>
    </dgm:pt>
    <dgm:pt modelId="{584A696B-1CDD-4C1E-9AF5-9087851C209C}" type="parTrans" cxnId="{9043EB9F-CFBD-4781-8263-59094358E514}">
      <dgm:prSet/>
      <dgm:spPr/>
      <dgm:t>
        <a:bodyPr/>
        <a:lstStyle/>
        <a:p>
          <a:endParaRPr lang="ru-RU"/>
        </a:p>
      </dgm:t>
    </dgm:pt>
    <dgm:pt modelId="{693CDD8A-8D96-45AB-A469-41FD28008CFB}" type="sibTrans" cxnId="{9043EB9F-CFBD-4781-8263-59094358E514}">
      <dgm:prSet/>
      <dgm:spPr/>
      <dgm:t>
        <a:bodyPr/>
        <a:lstStyle/>
        <a:p>
          <a:endParaRPr lang="ru-RU"/>
        </a:p>
      </dgm:t>
    </dgm:pt>
    <dgm:pt modelId="{F9C3D709-78B8-4DF4-BE83-EADCE8CE83E7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Для педагогов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2DE05C27-FB74-41AF-8D34-63B52C53517A}" type="parTrans" cxnId="{E32E3084-3183-486B-B8A5-83E282D25D25}">
      <dgm:prSet/>
      <dgm:spPr/>
      <dgm:t>
        <a:bodyPr/>
        <a:lstStyle/>
        <a:p>
          <a:endParaRPr lang="ru-RU"/>
        </a:p>
      </dgm:t>
    </dgm:pt>
    <dgm:pt modelId="{8E2834D4-E658-4895-A1FC-E961C52CED8F}" type="sibTrans" cxnId="{E32E3084-3183-486B-B8A5-83E282D25D25}">
      <dgm:prSet/>
      <dgm:spPr/>
      <dgm:t>
        <a:bodyPr/>
        <a:lstStyle/>
        <a:p>
          <a:endParaRPr lang="ru-RU"/>
        </a:p>
      </dgm:t>
    </dgm:pt>
    <dgm:pt modelId="{4AD10C87-89EA-46BA-9B23-6031BE755118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Создание  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условий для самостоятельной и совместной со взрослыми деятельности детей в рамках реализуемого проекта.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C00B71C7-5031-4EE5-A166-CC80E956920B}" type="parTrans" cxnId="{3F3FB512-B481-4D17-A8B8-C993363E423B}">
      <dgm:prSet/>
      <dgm:spPr/>
      <dgm:t>
        <a:bodyPr/>
        <a:lstStyle/>
        <a:p>
          <a:endParaRPr lang="ru-RU"/>
        </a:p>
      </dgm:t>
    </dgm:pt>
    <dgm:pt modelId="{82230E73-9D58-4262-8CE9-69DBEE16BB10}" type="sibTrans" cxnId="{3F3FB512-B481-4D17-A8B8-C993363E423B}">
      <dgm:prSet/>
      <dgm:spPr/>
      <dgm:t>
        <a:bodyPr/>
        <a:lstStyle/>
        <a:p>
          <a:endParaRPr lang="ru-RU"/>
        </a:p>
      </dgm:t>
    </dgm:pt>
    <dgm:pt modelId="{2571FF12-A6C0-4C3B-8983-B174E4B21784}">
      <dgm:prSet custT="1"/>
      <dgm:spPr/>
      <dgm:t>
        <a:bodyPr/>
        <a:lstStyle/>
        <a:p>
          <a:pPr algn="l"/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2F86450-EBB6-4840-8344-5433EA244581}" type="parTrans" cxnId="{B57611FB-42BC-4456-BAC0-D3EAF8CC4041}">
      <dgm:prSet/>
      <dgm:spPr/>
      <dgm:t>
        <a:bodyPr/>
        <a:lstStyle/>
        <a:p>
          <a:endParaRPr lang="ru-RU"/>
        </a:p>
      </dgm:t>
    </dgm:pt>
    <dgm:pt modelId="{F9AB9BD2-B124-4E32-ABE4-69A3FE3DF026}" type="sibTrans" cxnId="{B57611FB-42BC-4456-BAC0-D3EAF8CC4041}">
      <dgm:prSet/>
      <dgm:spPr/>
      <dgm:t>
        <a:bodyPr/>
        <a:lstStyle/>
        <a:p>
          <a:endParaRPr lang="ru-RU"/>
        </a:p>
      </dgm:t>
    </dgm:pt>
    <dgm:pt modelId="{690C7A13-B51C-4610-BC67-71E60BF1A709}">
      <dgm:prSet phldrT="[Текст]" custT="1"/>
      <dgm:spPr/>
      <dgm:t>
        <a:bodyPr/>
        <a:lstStyle/>
        <a:p>
          <a:pPr algn="l"/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CECB42C-CAE6-4286-ABCA-47BE21D94A44}" type="parTrans" cxnId="{0F86C4E2-AE93-49D6-B36F-160A43211B46}">
      <dgm:prSet/>
      <dgm:spPr/>
      <dgm:t>
        <a:bodyPr/>
        <a:lstStyle/>
        <a:p>
          <a:endParaRPr lang="ru-RU"/>
        </a:p>
      </dgm:t>
    </dgm:pt>
    <dgm:pt modelId="{7C62EF97-9F34-48DE-A6B1-F8652B736207}" type="sibTrans" cxnId="{0F86C4E2-AE93-49D6-B36F-160A43211B46}">
      <dgm:prSet/>
      <dgm:spPr/>
      <dgm:t>
        <a:bodyPr/>
        <a:lstStyle/>
        <a:p>
          <a:endParaRPr lang="ru-RU"/>
        </a:p>
      </dgm:t>
    </dgm:pt>
    <dgm:pt modelId="{2F58ACFC-E7C9-480E-BC00-BC9FF915A17A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Воспитание у детей бережного отношения к природе через проявление заботы о птицах: подкормка птиц, изготовление кормушек.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E19C4B6D-CDA0-4A3B-86B2-4CAEEB1BF91E}" type="parTrans" cxnId="{FFF901E7-3580-406C-8E73-1BE74983294D}">
      <dgm:prSet/>
      <dgm:spPr/>
      <dgm:t>
        <a:bodyPr/>
        <a:lstStyle/>
        <a:p>
          <a:endParaRPr lang="ru-RU"/>
        </a:p>
      </dgm:t>
    </dgm:pt>
    <dgm:pt modelId="{A6D7D13C-8537-4097-A65B-2B9A7A638B77}" type="sibTrans" cxnId="{FFF901E7-3580-406C-8E73-1BE74983294D}">
      <dgm:prSet/>
      <dgm:spPr/>
      <dgm:t>
        <a:bodyPr/>
        <a:lstStyle/>
        <a:p>
          <a:endParaRPr lang="ru-RU"/>
        </a:p>
      </dgm:t>
    </dgm:pt>
    <dgm:pt modelId="{1FC2971F-E503-4FD4-8701-69863F0FD433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Активизация словаря по 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теме, развивать связную речь детей, совершенствовать уровень накопленных знаний о взаимодействии людей и птиц в зимнее время.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3DC60691-55DB-4099-B979-71A4370138C3}" type="parTrans" cxnId="{3254CE15-EBBC-47FA-8174-FA533319ACED}">
      <dgm:prSet/>
      <dgm:spPr/>
      <dgm:t>
        <a:bodyPr/>
        <a:lstStyle/>
        <a:p>
          <a:endParaRPr lang="ru-RU"/>
        </a:p>
      </dgm:t>
    </dgm:pt>
    <dgm:pt modelId="{2BA73722-0E37-4A1C-B96A-6108B5DE4121}" type="sibTrans" cxnId="{3254CE15-EBBC-47FA-8174-FA533319ACED}">
      <dgm:prSet/>
      <dgm:spPr/>
      <dgm:t>
        <a:bodyPr/>
        <a:lstStyle/>
        <a:p>
          <a:endParaRPr lang="ru-RU"/>
        </a:p>
      </dgm:t>
    </dgm:pt>
    <dgm:pt modelId="{0334E804-F626-4883-B155-E9298690C3BB}" type="pres">
      <dgm:prSet presAssocID="{439F7FB1-F832-4712-A3A9-0FFAD132891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4B2279-8FC1-44D9-95A3-9C3039038C79}" type="pres">
      <dgm:prSet presAssocID="{81E9A9A7-7A27-4DD9-89B2-85CBB3690651}" presName="composite" presStyleCnt="0"/>
      <dgm:spPr/>
      <dgm:t>
        <a:bodyPr/>
        <a:lstStyle/>
        <a:p>
          <a:endParaRPr lang="ru-RU"/>
        </a:p>
      </dgm:t>
    </dgm:pt>
    <dgm:pt modelId="{F5E623B7-5AB3-494C-B3D9-23F9664F7806}" type="pres">
      <dgm:prSet presAssocID="{81E9A9A7-7A27-4DD9-89B2-85CBB3690651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669FEC-00EE-4864-8AD0-8107BFA81C82}" type="pres">
      <dgm:prSet presAssocID="{81E9A9A7-7A27-4DD9-89B2-85CBB3690651}" presName="descendantText" presStyleLbl="alignAcc1" presStyleIdx="0" presStyleCnt="3" custScaleY="140492" custLinFactNeighborX="881" custLinFactNeighborY="143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B159E4-33F9-42E1-B500-34602E95FB37}" type="pres">
      <dgm:prSet presAssocID="{87B8B310-E7A8-4602-84A6-61C7AC42438C}" presName="sp" presStyleCnt="0"/>
      <dgm:spPr/>
      <dgm:t>
        <a:bodyPr/>
        <a:lstStyle/>
        <a:p>
          <a:endParaRPr lang="ru-RU"/>
        </a:p>
      </dgm:t>
    </dgm:pt>
    <dgm:pt modelId="{9C906F1B-79F1-4015-81B7-4467B735D903}" type="pres">
      <dgm:prSet presAssocID="{960A8049-5870-4ED1-B0E1-CB97FE419515}" presName="composite" presStyleCnt="0"/>
      <dgm:spPr/>
      <dgm:t>
        <a:bodyPr/>
        <a:lstStyle/>
        <a:p>
          <a:endParaRPr lang="ru-RU"/>
        </a:p>
      </dgm:t>
    </dgm:pt>
    <dgm:pt modelId="{346CD2E9-FCCC-430F-95E8-150C9097FEC9}" type="pres">
      <dgm:prSet presAssocID="{960A8049-5870-4ED1-B0E1-CB97FE419515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B4E3BE-9B12-4B24-A6EB-97DB51D79EA5}" type="pres">
      <dgm:prSet presAssocID="{960A8049-5870-4ED1-B0E1-CB97FE419515}" presName="descendantText" presStyleLbl="alignAcc1" presStyleIdx="1" presStyleCnt="3" custScaleX="100566" custScaleY="86071" custLinFactNeighborX="-761" custLinFactNeighborY="175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F462C3-A9F7-41C4-B327-24DA4D2B0AF1}" type="pres">
      <dgm:prSet presAssocID="{681E3C7F-B435-4AC5-A769-5D5E5AD79052}" presName="sp" presStyleCnt="0"/>
      <dgm:spPr/>
      <dgm:t>
        <a:bodyPr/>
        <a:lstStyle/>
        <a:p>
          <a:endParaRPr lang="ru-RU"/>
        </a:p>
      </dgm:t>
    </dgm:pt>
    <dgm:pt modelId="{6236B830-7EDA-47B7-B20E-BAB15275FD1E}" type="pres">
      <dgm:prSet presAssocID="{F9C3D709-78B8-4DF4-BE83-EADCE8CE83E7}" presName="composite" presStyleCnt="0"/>
      <dgm:spPr/>
      <dgm:t>
        <a:bodyPr/>
        <a:lstStyle/>
        <a:p>
          <a:endParaRPr lang="ru-RU"/>
        </a:p>
      </dgm:t>
    </dgm:pt>
    <dgm:pt modelId="{5B1F3D8D-CA15-4321-84FE-9C70D79FD6B0}" type="pres">
      <dgm:prSet presAssocID="{F9C3D709-78B8-4DF4-BE83-EADCE8CE83E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749C6A-0B44-40B0-B153-4262BC9B5E7E}" type="pres">
      <dgm:prSet presAssocID="{F9C3D709-78B8-4DF4-BE83-EADCE8CE83E7}" presName="descendantText" presStyleLbl="alignAcc1" presStyleIdx="2" presStyleCnt="3" custScaleX="99953" custScaleY="72931" custLinFactNeighborX="-1027" custLinFactNeighborY="63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86C4E2-AE93-49D6-B36F-160A43211B46}" srcId="{81E9A9A7-7A27-4DD9-89B2-85CBB3690651}" destId="{690C7A13-B51C-4610-BC67-71E60BF1A709}" srcOrd="0" destOrd="0" parTransId="{9CECB42C-CAE6-4286-ABCA-47BE21D94A44}" sibTransId="{7C62EF97-9F34-48DE-A6B1-F8652B736207}"/>
    <dgm:cxn modelId="{93F9131C-2075-469D-9A4E-EDF03C4E1D05}" type="presOf" srcId="{3D51DB79-F847-4D61-A5A7-D3F146071F1E}" destId="{49B4E3BE-9B12-4B24-A6EB-97DB51D79EA5}" srcOrd="0" destOrd="0" presId="urn:microsoft.com/office/officeart/2005/8/layout/chevron2"/>
    <dgm:cxn modelId="{B2CDD04C-C1BA-45BB-B25F-0C0F85E49998}" type="presOf" srcId="{F9C3D709-78B8-4DF4-BE83-EADCE8CE83E7}" destId="{5B1F3D8D-CA15-4321-84FE-9C70D79FD6B0}" srcOrd="0" destOrd="0" presId="urn:microsoft.com/office/officeart/2005/8/layout/chevron2"/>
    <dgm:cxn modelId="{3254CE15-EBBC-47FA-8174-FA533319ACED}" srcId="{81E9A9A7-7A27-4DD9-89B2-85CBB3690651}" destId="{1FC2971F-E503-4FD4-8701-69863F0FD433}" srcOrd="2" destOrd="0" parTransId="{3DC60691-55DB-4099-B979-71A4370138C3}" sibTransId="{2BA73722-0E37-4A1C-B96A-6108B5DE4121}"/>
    <dgm:cxn modelId="{64ACA3F2-3FD4-4D43-B94D-2B66BD96E279}" type="presOf" srcId="{81E9A9A7-7A27-4DD9-89B2-85CBB3690651}" destId="{F5E623B7-5AB3-494C-B3D9-23F9664F7806}" srcOrd="0" destOrd="0" presId="urn:microsoft.com/office/officeart/2005/8/layout/chevron2"/>
    <dgm:cxn modelId="{D524A152-9EBA-4D59-B3DE-48A39B793CA1}" type="presOf" srcId="{1EE5A5EF-361B-456E-AEEB-5F7AD5AD6738}" destId="{49B4E3BE-9B12-4B24-A6EB-97DB51D79EA5}" srcOrd="0" destOrd="1" presId="urn:microsoft.com/office/officeart/2005/8/layout/chevron2"/>
    <dgm:cxn modelId="{AA10A9E9-E230-4314-92DD-D1A1DA890CFF}" type="presOf" srcId="{C2A250D0-587B-4EBD-912C-5ECF23460DFE}" destId="{8A669FEC-00EE-4864-8AD0-8107BFA81C82}" srcOrd="0" destOrd="3" presId="urn:microsoft.com/office/officeart/2005/8/layout/chevron2"/>
    <dgm:cxn modelId="{58BE619E-233A-495B-962E-068802A6243D}" type="presOf" srcId="{960A8049-5870-4ED1-B0E1-CB97FE419515}" destId="{346CD2E9-FCCC-430F-95E8-150C9097FEC9}" srcOrd="0" destOrd="0" presId="urn:microsoft.com/office/officeart/2005/8/layout/chevron2"/>
    <dgm:cxn modelId="{E3C32C0F-8CCE-4A5D-89D6-77536937287B}" type="presOf" srcId="{439F7FB1-F832-4712-A3A9-0FFAD132891B}" destId="{0334E804-F626-4883-B155-E9298690C3BB}" srcOrd="0" destOrd="0" presId="urn:microsoft.com/office/officeart/2005/8/layout/chevron2"/>
    <dgm:cxn modelId="{71BFBB9A-5A79-48A6-988F-D3E5F75E81D8}" srcId="{439F7FB1-F832-4712-A3A9-0FFAD132891B}" destId="{960A8049-5870-4ED1-B0E1-CB97FE419515}" srcOrd="1" destOrd="0" parTransId="{399D281C-FEBB-4466-AE74-B9B7E46FE025}" sibTransId="{681E3C7F-B435-4AC5-A769-5D5E5AD79052}"/>
    <dgm:cxn modelId="{D52E6AD6-E318-47DD-B5C3-39BC8F0244FA}" type="presOf" srcId="{4AD10C87-89EA-46BA-9B23-6031BE755118}" destId="{3F749C6A-0B44-40B0-B153-4262BC9B5E7E}" srcOrd="0" destOrd="0" presId="urn:microsoft.com/office/officeart/2005/8/layout/chevron2"/>
    <dgm:cxn modelId="{A30F35AF-B0EE-42BF-94DD-E605E73E4C52}" type="presOf" srcId="{2F58ACFC-E7C9-480E-BC00-BC9FF915A17A}" destId="{8A669FEC-00EE-4864-8AD0-8107BFA81C82}" srcOrd="0" destOrd="1" presId="urn:microsoft.com/office/officeart/2005/8/layout/chevron2"/>
    <dgm:cxn modelId="{86562EAA-7561-401A-A427-F9DE54A5088F}" type="presOf" srcId="{2571FF12-A6C0-4C3B-8983-B174E4B21784}" destId="{3F749C6A-0B44-40B0-B153-4262BC9B5E7E}" srcOrd="0" destOrd="1" presId="urn:microsoft.com/office/officeart/2005/8/layout/chevron2"/>
    <dgm:cxn modelId="{752A0EF3-3784-4DBB-B875-6809F8A2B9CF}" srcId="{439F7FB1-F832-4712-A3A9-0FFAD132891B}" destId="{81E9A9A7-7A27-4DD9-89B2-85CBB3690651}" srcOrd="0" destOrd="0" parTransId="{30BDE31A-75BA-4E64-B4F5-CB01942CB737}" sibTransId="{87B8B310-E7A8-4602-84A6-61C7AC42438C}"/>
    <dgm:cxn modelId="{467160B2-B995-49C7-97EC-3170130D0535}" type="presOf" srcId="{690C7A13-B51C-4610-BC67-71E60BF1A709}" destId="{8A669FEC-00EE-4864-8AD0-8107BFA81C82}" srcOrd="0" destOrd="0" presId="urn:microsoft.com/office/officeart/2005/8/layout/chevron2"/>
    <dgm:cxn modelId="{E32E3084-3183-486B-B8A5-83E282D25D25}" srcId="{439F7FB1-F832-4712-A3A9-0FFAD132891B}" destId="{F9C3D709-78B8-4DF4-BE83-EADCE8CE83E7}" srcOrd="2" destOrd="0" parTransId="{2DE05C27-FB74-41AF-8D34-63B52C53517A}" sibTransId="{8E2834D4-E658-4895-A1FC-E961C52CED8F}"/>
    <dgm:cxn modelId="{FFF901E7-3580-406C-8E73-1BE74983294D}" srcId="{81E9A9A7-7A27-4DD9-89B2-85CBB3690651}" destId="{2F58ACFC-E7C9-480E-BC00-BC9FF915A17A}" srcOrd="1" destOrd="0" parTransId="{E19C4B6D-CDA0-4A3B-86B2-4CAEEB1BF91E}" sibTransId="{A6D7D13C-8537-4097-A65B-2B9A7A638B77}"/>
    <dgm:cxn modelId="{B57611FB-42BC-4456-BAC0-D3EAF8CC4041}" srcId="{F9C3D709-78B8-4DF4-BE83-EADCE8CE83E7}" destId="{2571FF12-A6C0-4C3B-8983-B174E4B21784}" srcOrd="1" destOrd="0" parTransId="{A2F86450-EBB6-4840-8344-5433EA244581}" sibTransId="{F9AB9BD2-B124-4E32-ABE4-69A3FE3DF026}"/>
    <dgm:cxn modelId="{9043EB9F-CFBD-4781-8263-59094358E514}" srcId="{960A8049-5870-4ED1-B0E1-CB97FE419515}" destId="{1EE5A5EF-361B-456E-AEEB-5F7AD5AD6738}" srcOrd="1" destOrd="0" parTransId="{584A696B-1CDD-4C1E-9AF5-9087851C209C}" sibTransId="{693CDD8A-8D96-45AB-A469-41FD28008CFB}"/>
    <dgm:cxn modelId="{3F3FB512-B481-4D17-A8B8-C993363E423B}" srcId="{F9C3D709-78B8-4DF4-BE83-EADCE8CE83E7}" destId="{4AD10C87-89EA-46BA-9B23-6031BE755118}" srcOrd="0" destOrd="0" parTransId="{C00B71C7-5031-4EE5-A166-CC80E956920B}" sibTransId="{82230E73-9D58-4262-8CE9-69DBEE16BB10}"/>
    <dgm:cxn modelId="{45F44AC2-CD48-4B4C-93CE-23F461C46972}" type="presOf" srcId="{1FC2971F-E503-4FD4-8701-69863F0FD433}" destId="{8A669FEC-00EE-4864-8AD0-8107BFA81C82}" srcOrd="0" destOrd="2" presId="urn:microsoft.com/office/officeart/2005/8/layout/chevron2"/>
    <dgm:cxn modelId="{AD00EFF9-D819-4026-B6BB-F572F0ACCAE0}" srcId="{960A8049-5870-4ED1-B0E1-CB97FE419515}" destId="{3D51DB79-F847-4D61-A5A7-D3F146071F1E}" srcOrd="0" destOrd="0" parTransId="{3B543954-0898-47B1-BC79-C8EE39C9DBED}" sibTransId="{6D4BC880-E93C-4E0E-8440-397226210ED6}"/>
    <dgm:cxn modelId="{5FFAC391-9B5B-4AED-9946-AA7AA9C3BCC9}" srcId="{81E9A9A7-7A27-4DD9-89B2-85CBB3690651}" destId="{C2A250D0-587B-4EBD-912C-5ECF23460DFE}" srcOrd="3" destOrd="0" parTransId="{77FAE49D-FE9E-4B29-81F3-7308AB0D01C6}" sibTransId="{A874A17A-9345-49C4-998A-15A9A22B117F}"/>
    <dgm:cxn modelId="{D5B62D42-7B7E-4272-9097-7E53C9D96F85}" type="presParOf" srcId="{0334E804-F626-4883-B155-E9298690C3BB}" destId="{BC4B2279-8FC1-44D9-95A3-9C3039038C79}" srcOrd="0" destOrd="0" presId="urn:microsoft.com/office/officeart/2005/8/layout/chevron2"/>
    <dgm:cxn modelId="{5203FF50-BD3A-4076-83A1-256E472C2684}" type="presParOf" srcId="{BC4B2279-8FC1-44D9-95A3-9C3039038C79}" destId="{F5E623B7-5AB3-494C-B3D9-23F9664F7806}" srcOrd="0" destOrd="0" presId="urn:microsoft.com/office/officeart/2005/8/layout/chevron2"/>
    <dgm:cxn modelId="{F70CF8F2-AFB5-4B2F-8BB2-798F9850CEB2}" type="presParOf" srcId="{BC4B2279-8FC1-44D9-95A3-9C3039038C79}" destId="{8A669FEC-00EE-4864-8AD0-8107BFA81C82}" srcOrd="1" destOrd="0" presId="urn:microsoft.com/office/officeart/2005/8/layout/chevron2"/>
    <dgm:cxn modelId="{02C1AA1D-BAF4-42A8-8A70-7F73132DBBA5}" type="presParOf" srcId="{0334E804-F626-4883-B155-E9298690C3BB}" destId="{83B159E4-33F9-42E1-B500-34602E95FB37}" srcOrd="1" destOrd="0" presId="urn:microsoft.com/office/officeart/2005/8/layout/chevron2"/>
    <dgm:cxn modelId="{51CB9D16-04F8-4F58-B681-AF5BBD7AC73F}" type="presParOf" srcId="{0334E804-F626-4883-B155-E9298690C3BB}" destId="{9C906F1B-79F1-4015-81B7-4467B735D903}" srcOrd="2" destOrd="0" presId="urn:microsoft.com/office/officeart/2005/8/layout/chevron2"/>
    <dgm:cxn modelId="{00DED8C3-6283-4EC8-918E-8C98DCA72B58}" type="presParOf" srcId="{9C906F1B-79F1-4015-81B7-4467B735D903}" destId="{346CD2E9-FCCC-430F-95E8-150C9097FEC9}" srcOrd="0" destOrd="0" presId="urn:microsoft.com/office/officeart/2005/8/layout/chevron2"/>
    <dgm:cxn modelId="{6D8A7DEB-C80F-44A9-AE65-134C7B2C7E6F}" type="presParOf" srcId="{9C906F1B-79F1-4015-81B7-4467B735D903}" destId="{49B4E3BE-9B12-4B24-A6EB-97DB51D79EA5}" srcOrd="1" destOrd="0" presId="urn:microsoft.com/office/officeart/2005/8/layout/chevron2"/>
    <dgm:cxn modelId="{951A1944-89EC-4632-B6E3-BCDBA2618B46}" type="presParOf" srcId="{0334E804-F626-4883-B155-E9298690C3BB}" destId="{42F462C3-A9F7-41C4-B327-24DA4D2B0AF1}" srcOrd="3" destOrd="0" presId="urn:microsoft.com/office/officeart/2005/8/layout/chevron2"/>
    <dgm:cxn modelId="{3D609382-8640-424D-8884-AD03D44B549C}" type="presParOf" srcId="{0334E804-F626-4883-B155-E9298690C3BB}" destId="{6236B830-7EDA-47B7-B20E-BAB15275FD1E}" srcOrd="4" destOrd="0" presId="urn:microsoft.com/office/officeart/2005/8/layout/chevron2"/>
    <dgm:cxn modelId="{B6708709-AB46-4BF9-BA7E-1220E2676CAE}" type="presParOf" srcId="{6236B830-7EDA-47B7-B20E-BAB15275FD1E}" destId="{5B1F3D8D-CA15-4321-84FE-9C70D79FD6B0}" srcOrd="0" destOrd="0" presId="urn:microsoft.com/office/officeart/2005/8/layout/chevron2"/>
    <dgm:cxn modelId="{0670DC75-26AE-44D5-86F1-45DBED07FDFC}" type="presParOf" srcId="{6236B830-7EDA-47B7-B20E-BAB15275FD1E}" destId="{3F749C6A-0B44-40B0-B153-4262BC9B5E7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09D9BF-7174-42E5-BD06-AA784C8B2E30}" type="doc">
      <dgm:prSet loTypeId="urn:microsoft.com/office/officeart/2005/8/layout/pyramid2" loCatId="pyramid" qsTypeId="urn:microsoft.com/office/officeart/2005/8/quickstyle/3d2" qsCatId="3D" csTypeId="urn:microsoft.com/office/officeart/2005/8/colors/colorful5" csCatId="colorful" phldr="1"/>
      <dgm:spPr/>
    </dgm:pt>
    <dgm:pt modelId="{F87BBE46-046A-4F97-A651-1B14B79CC64C}">
      <dgm:prSet phldrT="[Текст]" custT="1"/>
      <dgm:spPr>
        <a:ln>
          <a:solidFill>
            <a:srgbClr val="00B0F0"/>
          </a:solidFill>
        </a:ln>
      </dgm:spPr>
      <dgm:t>
        <a:bodyPr/>
        <a:lstStyle/>
        <a:p>
          <a:r>
            <a:rPr lang="ru-RU" sz="3200" b="1" dirty="0" smtClean="0">
              <a:latin typeface="Times New Roman" pitchFamily="18" charset="0"/>
              <a:cs typeface="Times New Roman" pitchFamily="18" charset="0"/>
            </a:rPr>
            <a:t>I этап – подготовительный 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/>
          </a:r>
          <a:br>
            <a:rPr lang="ru-RU" sz="2800" dirty="0" smtClean="0">
              <a:latin typeface="Times New Roman" pitchFamily="18" charset="0"/>
              <a:cs typeface="Times New Roman" pitchFamily="18" charset="0"/>
            </a:rPr>
          </a:b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1C1EA044-8CB0-4FC1-B153-B3CA32C94545}" type="parTrans" cxnId="{3CC569C7-88ED-45CE-83F5-42FA242EEC79}">
      <dgm:prSet/>
      <dgm:spPr/>
      <dgm:t>
        <a:bodyPr/>
        <a:lstStyle/>
        <a:p>
          <a:endParaRPr lang="ru-RU"/>
        </a:p>
      </dgm:t>
    </dgm:pt>
    <dgm:pt modelId="{1EA61F79-9FA2-46BA-8F43-AD924E15792C}" type="sibTrans" cxnId="{3CC569C7-88ED-45CE-83F5-42FA242EEC79}">
      <dgm:prSet/>
      <dgm:spPr/>
      <dgm:t>
        <a:bodyPr/>
        <a:lstStyle/>
        <a:p>
          <a:endParaRPr lang="ru-RU"/>
        </a:p>
      </dgm:t>
    </dgm:pt>
    <dgm:pt modelId="{583B7A55-67FC-43D5-8328-881810997955}">
      <dgm:prSet custT="1"/>
      <dgm:spPr>
        <a:ln>
          <a:solidFill>
            <a:srgbClr val="00B0F0"/>
          </a:solidFill>
        </a:ln>
      </dgm:spPr>
      <dgm:t>
        <a:bodyPr/>
        <a:lstStyle/>
        <a:p>
          <a:endParaRPr lang="ru-RU" sz="2400" b="1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3200" b="1" dirty="0" smtClean="0">
              <a:latin typeface="Times New Roman" pitchFamily="18" charset="0"/>
              <a:cs typeface="Times New Roman" pitchFamily="18" charset="0"/>
            </a:rPr>
            <a:t>II этап – основной   (практический)</a:t>
          </a:r>
          <a:r>
            <a:rPr lang="ru-RU" sz="3200" b="1" dirty="0" smtClean="0"/>
            <a:t/>
          </a:r>
          <a:br>
            <a:rPr lang="ru-RU" sz="3200" b="1" dirty="0" smtClean="0"/>
          </a:br>
          <a:endParaRPr lang="ru-RU" sz="3200" dirty="0"/>
        </a:p>
      </dgm:t>
    </dgm:pt>
    <dgm:pt modelId="{4023B4FF-80E9-41C2-9FDB-73634CF7E373}" type="parTrans" cxnId="{CD6CC3CC-8D77-486E-A175-4BA13BB2C3B1}">
      <dgm:prSet/>
      <dgm:spPr/>
      <dgm:t>
        <a:bodyPr/>
        <a:lstStyle/>
        <a:p>
          <a:endParaRPr lang="ru-RU"/>
        </a:p>
      </dgm:t>
    </dgm:pt>
    <dgm:pt modelId="{4C4F4326-B0A5-46B7-854E-F173DB3CB69D}" type="sibTrans" cxnId="{CD6CC3CC-8D77-486E-A175-4BA13BB2C3B1}">
      <dgm:prSet/>
      <dgm:spPr/>
      <dgm:t>
        <a:bodyPr/>
        <a:lstStyle/>
        <a:p>
          <a:endParaRPr lang="ru-RU"/>
        </a:p>
      </dgm:t>
    </dgm:pt>
    <dgm:pt modelId="{B2C3F7BB-A0E6-491C-BE2E-B3B265944ECC}">
      <dgm:prSet custT="1"/>
      <dgm:spPr>
        <a:ln>
          <a:solidFill>
            <a:srgbClr val="00B0F0"/>
          </a:solidFill>
        </a:ln>
      </dgm:spPr>
      <dgm:t>
        <a:bodyPr/>
        <a:lstStyle/>
        <a:p>
          <a:r>
            <a:rPr lang="ru-RU" sz="3200" b="1" dirty="0" smtClean="0">
              <a:latin typeface="Times New Roman" pitchFamily="18" charset="0"/>
              <a:cs typeface="Times New Roman" pitchFamily="18" charset="0"/>
            </a:rPr>
            <a:t>III этап – заключительный 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8132DB04-971F-48A1-8A75-45C8BB786E88}" type="parTrans" cxnId="{9315E55C-0EDA-4530-8E76-454134F4FFA9}">
      <dgm:prSet/>
      <dgm:spPr/>
      <dgm:t>
        <a:bodyPr/>
        <a:lstStyle/>
        <a:p>
          <a:endParaRPr lang="ru-RU"/>
        </a:p>
      </dgm:t>
    </dgm:pt>
    <dgm:pt modelId="{34FBE4F9-F3C8-4777-8F1F-9FE2300ACDCD}" type="sibTrans" cxnId="{9315E55C-0EDA-4530-8E76-454134F4FFA9}">
      <dgm:prSet/>
      <dgm:spPr/>
      <dgm:t>
        <a:bodyPr/>
        <a:lstStyle/>
        <a:p>
          <a:endParaRPr lang="ru-RU"/>
        </a:p>
      </dgm:t>
    </dgm:pt>
    <dgm:pt modelId="{8E1CAEE6-6B8A-495A-895C-A2B8283F8D1C}" type="pres">
      <dgm:prSet presAssocID="{7D09D9BF-7174-42E5-BD06-AA784C8B2E30}" presName="compositeShape" presStyleCnt="0">
        <dgm:presLayoutVars>
          <dgm:dir/>
          <dgm:resizeHandles/>
        </dgm:presLayoutVars>
      </dgm:prSet>
      <dgm:spPr/>
    </dgm:pt>
    <dgm:pt modelId="{BF4E802E-3CFD-4A2B-90D1-EABBB1996D94}" type="pres">
      <dgm:prSet presAssocID="{7D09D9BF-7174-42E5-BD06-AA784C8B2E30}" presName="pyramid" presStyleLbl="node1" presStyleIdx="0" presStyleCnt="1"/>
      <dgm:spPr/>
    </dgm:pt>
    <dgm:pt modelId="{548C1DB3-990A-4321-94C4-8A0940C277C3}" type="pres">
      <dgm:prSet presAssocID="{7D09D9BF-7174-42E5-BD06-AA784C8B2E30}" presName="theList" presStyleCnt="0"/>
      <dgm:spPr/>
    </dgm:pt>
    <dgm:pt modelId="{1F6B0233-213B-455C-B9E2-8FCA15FEA1A4}" type="pres">
      <dgm:prSet presAssocID="{F87BBE46-046A-4F97-A651-1B14B79CC64C}" presName="aNode" presStyleLbl="fgAcc1" presStyleIdx="0" presStyleCnt="3" custScaleX="117216" custScaleY="91104" custLinFactY="155" custLinFactNeighborX="2177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A84D6F-8F3F-4E86-BE72-32D076FA0921}" type="pres">
      <dgm:prSet presAssocID="{F87BBE46-046A-4F97-A651-1B14B79CC64C}" presName="aSpace" presStyleCnt="0"/>
      <dgm:spPr/>
    </dgm:pt>
    <dgm:pt modelId="{C2FADC5A-1A29-4F11-AE05-1775255E314E}" type="pres">
      <dgm:prSet presAssocID="{583B7A55-67FC-43D5-8328-881810997955}" presName="aNode" presStyleLbl="fgAcc1" presStyleIdx="1" presStyleCnt="3" custScaleX="123993" custLinFactY="13955" custLinFactNeighborX="501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29648-5FB8-41A8-8659-AB4EF15751E1}" type="pres">
      <dgm:prSet presAssocID="{583B7A55-67FC-43D5-8328-881810997955}" presName="aSpace" presStyleCnt="0"/>
      <dgm:spPr/>
    </dgm:pt>
    <dgm:pt modelId="{4EA9DF60-FA60-4639-B542-204497B91456}" type="pres">
      <dgm:prSet presAssocID="{B2C3F7BB-A0E6-491C-BE2E-B3B265944ECC}" presName="aNode" presStyleLbl="fgAcc1" presStyleIdx="2" presStyleCnt="3" custScaleX="143132" custLinFactY="21773" custLinFactNeighborX="-970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386064-36EF-4B50-8E60-839B6DE37CD2}" type="pres">
      <dgm:prSet presAssocID="{B2C3F7BB-A0E6-491C-BE2E-B3B265944ECC}" presName="aSpace" presStyleCnt="0"/>
      <dgm:spPr/>
    </dgm:pt>
  </dgm:ptLst>
  <dgm:cxnLst>
    <dgm:cxn modelId="{4D2B5627-8627-4C5D-87CD-AA2C5F58BCAD}" type="presOf" srcId="{7D09D9BF-7174-42E5-BD06-AA784C8B2E30}" destId="{8E1CAEE6-6B8A-495A-895C-A2B8283F8D1C}" srcOrd="0" destOrd="0" presId="urn:microsoft.com/office/officeart/2005/8/layout/pyramid2"/>
    <dgm:cxn modelId="{B0EFD6BC-76E4-4A8B-9621-8B7D6659A00B}" type="presOf" srcId="{583B7A55-67FC-43D5-8328-881810997955}" destId="{C2FADC5A-1A29-4F11-AE05-1775255E314E}" srcOrd="0" destOrd="0" presId="urn:microsoft.com/office/officeart/2005/8/layout/pyramid2"/>
    <dgm:cxn modelId="{CD6CC3CC-8D77-486E-A175-4BA13BB2C3B1}" srcId="{7D09D9BF-7174-42E5-BD06-AA784C8B2E30}" destId="{583B7A55-67FC-43D5-8328-881810997955}" srcOrd="1" destOrd="0" parTransId="{4023B4FF-80E9-41C2-9FDB-73634CF7E373}" sibTransId="{4C4F4326-B0A5-46B7-854E-F173DB3CB69D}"/>
    <dgm:cxn modelId="{52408007-54F4-4B0C-9F99-7A01C8686A2C}" type="presOf" srcId="{F87BBE46-046A-4F97-A651-1B14B79CC64C}" destId="{1F6B0233-213B-455C-B9E2-8FCA15FEA1A4}" srcOrd="0" destOrd="0" presId="urn:microsoft.com/office/officeart/2005/8/layout/pyramid2"/>
    <dgm:cxn modelId="{9315E55C-0EDA-4530-8E76-454134F4FFA9}" srcId="{7D09D9BF-7174-42E5-BD06-AA784C8B2E30}" destId="{B2C3F7BB-A0E6-491C-BE2E-B3B265944ECC}" srcOrd="2" destOrd="0" parTransId="{8132DB04-971F-48A1-8A75-45C8BB786E88}" sibTransId="{34FBE4F9-F3C8-4777-8F1F-9FE2300ACDCD}"/>
    <dgm:cxn modelId="{FB62888B-AA68-4691-9DEE-1E3A2D2D6B22}" type="presOf" srcId="{B2C3F7BB-A0E6-491C-BE2E-B3B265944ECC}" destId="{4EA9DF60-FA60-4639-B542-204497B91456}" srcOrd="0" destOrd="0" presId="urn:microsoft.com/office/officeart/2005/8/layout/pyramid2"/>
    <dgm:cxn modelId="{3CC569C7-88ED-45CE-83F5-42FA242EEC79}" srcId="{7D09D9BF-7174-42E5-BD06-AA784C8B2E30}" destId="{F87BBE46-046A-4F97-A651-1B14B79CC64C}" srcOrd="0" destOrd="0" parTransId="{1C1EA044-8CB0-4FC1-B153-B3CA32C94545}" sibTransId="{1EA61F79-9FA2-46BA-8F43-AD924E15792C}"/>
    <dgm:cxn modelId="{6E222316-98F8-4202-882A-F152F8AE7192}" type="presParOf" srcId="{8E1CAEE6-6B8A-495A-895C-A2B8283F8D1C}" destId="{BF4E802E-3CFD-4A2B-90D1-EABBB1996D94}" srcOrd="0" destOrd="0" presId="urn:microsoft.com/office/officeart/2005/8/layout/pyramid2"/>
    <dgm:cxn modelId="{71448239-2244-452B-BDA0-3BF6A666026A}" type="presParOf" srcId="{8E1CAEE6-6B8A-495A-895C-A2B8283F8D1C}" destId="{548C1DB3-990A-4321-94C4-8A0940C277C3}" srcOrd="1" destOrd="0" presId="urn:microsoft.com/office/officeart/2005/8/layout/pyramid2"/>
    <dgm:cxn modelId="{8B1B36AD-CAB5-4DB5-BCCE-773BA035F2E0}" type="presParOf" srcId="{548C1DB3-990A-4321-94C4-8A0940C277C3}" destId="{1F6B0233-213B-455C-B9E2-8FCA15FEA1A4}" srcOrd="0" destOrd="0" presId="urn:microsoft.com/office/officeart/2005/8/layout/pyramid2"/>
    <dgm:cxn modelId="{6E2CE2E8-9443-491D-91B7-3B0F85255B1A}" type="presParOf" srcId="{548C1DB3-990A-4321-94C4-8A0940C277C3}" destId="{8BA84D6F-8F3F-4E86-BE72-32D076FA0921}" srcOrd="1" destOrd="0" presId="urn:microsoft.com/office/officeart/2005/8/layout/pyramid2"/>
    <dgm:cxn modelId="{FB2CB21C-238C-4D28-B271-28940F022333}" type="presParOf" srcId="{548C1DB3-990A-4321-94C4-8A0940C277C3}" destId="{C2FADC5A-1A29-4F11-AE05-1775255E314E}" srcOrd="2" destOrd="0" presId="urn:microsoft.com/office/officeart/2005/8/layout/pyramid2"/>
    <dgm:cxn modelId="{6B56C9C5-382E-4A1A-B11B-01B8F1E562A2}" type="presParOf" srcId="{548C1DB3-990A-4321-94C4-8A0940C277C3}" destId="{85D29648-5FB8-41A8-8659-AB4EF15751E1}" srcOrd="3" destOrd="0" presId="urn:microsoft.com/office/officeart/2005/8/layout/pyramid2"/>
    <dgm:cxn modelId="{2BA78831-F6AC-40E3-B747-9D65A5A27970}" type="presParOf" srcId="{548C1DB3-990A-4321-94C4-8A0940C277C3}" destId="{4EA9DF60-FA60-4639-B542-204497B91456}" srcOrd="4" destOrd="0" presId="urn:microsoft.com/office/officeart/2005/8/layout/pyramid2"/>
    <dgm:cxn modelId="{15AA3475-622E-41D4-92DA-552551B31558}" type="presParOf" srcId="{548C1DB3-990A-4321-94C4-8A0940C277C3}" destId="{96386064-36EF-4B50-8E60-839B6DE37CD2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5E623B7-5AB3-494C-B3D9-23F9664F7806}">
      <dsp:nvSpPr>
        <dsp:cNvPr id="0" name=""/>
        <dsp:cNvSpPr/>
      </dsp:nvSpPr>
      <dsp:spPr>
        <a:xfrm rot="5400000">
          <a:off x="-313398" y="586897"/>
          <a:ext cx="2019768" cy="1413838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Times New Roman" pitchFamily="18" charset="0"/>
              <a:cs typeface="Times New Roman" pitchFamily="18" charset="0"/>
            </a:rPr>
            <a:t>Для детей</a:t>
          </a:r>
          <a:endParaRPr lang="ru-RU" sz="2100" b="1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313398" y="586897"/>
        <a:ext cx="2019768" cy="1413838"/>
      </dsp:txXfrm>
    </dsp:sp>
    <dsp:sp modelId="{8A669FEC-00EE-4864-8AD0-8107BFA81C82}">
      <dsp:nvSpPr>
        <dsp:cNvPr id="0" name=""/>
        <dsp:cNvSpPr/>
      </dsp:nvSpPr>
      <dsp:spPr>
        <a:xfrm rot="5400000">
          <a:off x="4178131" y="-2557517"/>
          <a:ext cx="1844448" cy="73730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Воспитание у детей бережного отношения к природе через проявление заботы о птицах: подкормка птиц, изготовление кормушек.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Активизация словаря по 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теме, развивать связную речь детей, совершенствовать уровень накопленных знаний о взаимодействии людей и птиц в зимнее время.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/>
        </a:p>
      </dsp:txBody>
      <dsp:txXfrm rot="5400000">
        <a:off x="4178131" y="-2557517"/>
        <a:ext cx="1844448" cy="7373035"/>
      </dsp:txXfrm>
    </dsp:sp>
    <dsp:sp modelId="{346CD2E9-FCCC-430F-95E8-150C9097FEC9}">
      <dsp:nvSpPr>
        <dsp:cNvPr id="0" name=""/>
        <dsp:cNvSpPr/>
      </dsp:nvSpPr>
      <dsp:spPr>
        <a:xfrm rot="5400000">
          <a:off x="-313398" y="2426364"/>
          <a:ext cx="2019768" cy="1413838"/>
        </a:xfrm>
        <a:prstGeom prst="chevron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Times New Roman" pitchFamily="18" charset="0"/>
              <a:cs typeface="Times New Roman" pitchFamily="18" charset="0"/>
            </a:rPr>
            <a:t>Для родителей</a:t>
          </a:r>
          <a:endParaRPr lang="ru-RU" sz="2100" b="1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313398" y="2426364"/>
        <a:ext cx="2019768" cy="1413838"/>
      </dsp:txXfrm>
    </dsp:sp>
    <dsp:sp modelId="{49B4E3BE-9B12-4B24-A6EB-97DB51D79EA5}">
      <dsp:nvSpPr>
        <dsp:cNvPr id="0" name=""/>
        <dsp:cNvSpPr/>
      </dsp:nvSpPr>
      <dsp:spPr>
        <a:xfrm rot="5400000">
          <a:off x="4468525" y="-696661"/>
          <a:ext cx="1130577" cy="74147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Привлечение родителей к совместной деятельности с детьми и педагогами.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/>
        </a:p>
      </dsp:txBody>
      <dsp:txXfrm rot="5400000">
        <a:off x="4468525" y="-696661"/>
        <a:ext cx="1130577" cy="7414767"/>
      </dsp:txXfrm>
    </dsp:sp>
    <dsp:sp modelId="{5B1F3D8D-CA15-4321-84FE-9C70D79FD6B0}">
      <dsp:nvSpPr>
        <dsp:cNvPr id="0" name=""/>
        <dsp:cNvSpPr/>
      </dsp:nvSpPr>
      <dsp:spPr>
        <a:xfrm rot="5400000">
          <a:off x="-313398" y="4265831"/>
          <a:ext cx="2019768" cy="1413838"/>
        </a:xfrm>
        <a:prstGeom prst="chevron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Times New Roman" pitchFamily="18" charset="0"/>
              <a:cs typeface="Times New Roman" pitchFamily="18" charset="0"/>
            </a:rPr>
            <a:t>Для педагогов</a:t>
          </a:r>
          <a:endParaRPr lang="ru-RU" sz="2100" b="1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313398" y="4265831"/>
        <a:ext cx="2019768" cy="1413838"/>
      </dsp:txXfrm>
    </dsp:sp>
    <dsp:sp modelId="{3F749C6A-0B44-40B0-B153-4262BC9B5E7E}">
      <dsp:nvSpPr>
        <dsp:cNvPr id="0" name=""/>
        <dsp:cNvSpPr/>
      </dsp:nvSpPr>
      <dsp:spPr>
        <a:xfrm rot="5400000">
          <a:off x="4535464" y="1017911"/>
          <a:ext cx="957474" cy="73695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Создание  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условий для самостоятельной и совместной со взрослыми деятельности детей в рамках реализуемого проекта.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4535464" y="1017911"/>
        <a:ext cx="957474" cy="736957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F4E802E-3CFD-4A2B-90D1-EABBB1996D94}">
      <dsp:nvSpPr>
        <dsp:cNvPr id="0" name=""/>
        <dsp:cNvSpPr/>
      </dsp:nvSpPr>
      <dsp:spPr>
        <a:xfrm>
          <a:off x="343794" y="0"/>
          <a:ext cx="6000792" cy="6000792"/>
        </a:xfrm>
        <a:prstGeom prst="triangl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6B0233-213B-455C-B9E2-8FCA15FEA1A4}">
      <dsp:nvSpPr>
        <dsp:cNvPr id="0" name=""/>
        <dsp:cNvSpPr/>
      </dsp:nvSpPr>
      <dsp:spPr>
        <a:xfrm>
          <a:off x="3857653" y="785820"/>
          <a:ext cx="4572027" cy="133043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00B0F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Times New Roman" pitchFamily="18" charset="0"/>
              <a:cs typeface="Times New Roman" pitchFamily="18" charset="0"/>
            </a:rPr>
            <a:t>I этап – подготовительный 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/>
          </a:r>
          <a:br>
            <a:rPr lang="ru-RU" sz="2800" kern="1200" dirty="0" smtClean="0">
              <a:latin typeface="Times New Roman" pitchFamily="18" charset="0"/>
              <a:cs typeface="Times New Roman" pitchFamily="18" charset="0"/>
            </a:rPr>
          </a:b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57653" y="785820"/>
        <a:ext cx="4572027" cy="1330436"/>
      </dsp:txXfrm>
    </dsp:sp>
    <dsp:sp modelId="{C2FADC5A-1A29-4F11-AE05-1775255E314E}">
      <dsp:nvSpPr>
        <dsp:cNvPr id="0" name=""/>
        <dsp:cNvSpPr/>
      </dsp:nvSpPr>
      <dsp:spPr>
        <a:xfrm>
          <a:off x="3071836" y="2500328"/>
          <a:ext cx="4836365" cy="14603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00B0F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Times New Roman" pitchFamily="18" charset="0"/>
              <a:cs typeface="Times New Roman" pitchFamily="18" charset="0"/>
            </a:rPr>
            <a:t>II этап – основной   (практический)</a:t>
          </a:r>
          <a:r>
            <a:rPr lang="ru-RU" sz="3200" b="1" kern="1200" dirty="0" smtClean="0"/>
            <a:t/>
          </a:r>
          <a:br>
            <a:rPr lang="ru-RU" sz="3200" b="1" kern="1200" dirty="0" smtClean="0"/>
          </a:br>
          <a:endParaRPr lang="ru-RU" sz="3200" kern="1200" dirty="0"/>
        </a:p>
      </dsp:txBody>
      <dsp:txXfrm>
        <a:off x="3071836" y="2500328"/>
        <a:ext cx="4836365" cy="1460348"/>
      </dsp:txXfrm>
    </dsp:sp>
    <dsp:sp modelId="{4EA9DF60-FA60-4639-B542-204497B91456}">
      <dsp:nvSpPr>
        <dsp:cNvPr id="0" name=""/>
        <dsp:cNvSpPr/>
      </dsp:nvSpPr>
      <dsp:spPr>
        <a:xfrm>
          <a:off x="2124382" y="4257391"/>
          <a:ext cx="5582884" cy="14603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00B0F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Times New Roman" pitchFamily="18" charset="0"/>
              <a:cs typeface="Times New Roman" pitchFamily="18" charset="0"/>
            </a:rPr>
            <a:t>III этап – заключительный </a:t>
          </a:r>
          <a:endParaRPr lang="ru-RU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24382" y="4257391"/>
        <a:ext cx="5582884" cy="14603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4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4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&#1055;&#1088;&#1086;&#1077;&#1082;&#1090;%20&#1055;&#1090;&#1080;&#1094;&#1099;\&#1057;&#1080;&#1085;&#1080;&#1095;&#1082;&#1072;%20&#1084;&#1091;&#1083;&#1100;&#1090;.wmv" TargetMode="External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gif"/><Relationship Id="rId4" Type="http://schemas.openxmlformats.org/officeDocument/2006/relationships/image" Target="../media/image8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259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00100" y="1071546"/>
            <a:ext cx="70009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Творческий детско-родительский</a:t>
            </a:r>
          </a:p>
          <a:p>
            <a:pPr algn="ctr"/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экологический проект</a:t>
            </a:r>
          </a:p>
          <a:p>
            <a:pPr algn="ctr"/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подготовительной логопедической группы</a:t>
            </a:r>
            <a:endParaRPr lang="ru-RU" sz="3200" b="1" dirty="0" smtClean="0">
              <a:solidFill>
                <a:srgbClr val="00B0F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«</a:t>
            </a:r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>Покормите птиц зимой,</a:t>
            </a:r>
          </a:p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>  чтобы пели нам весной»</a:t>
            </a:r>
            <a:endParaRPr lang="ru-RU" sz="4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14546" y="5072074"/>
            <a:ext cx="4581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Воспитатели :Ляхова Ю.А. Исаева Е.В.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god-byka.ru/wp-content/uploads/2020/08/1587234885_6-p-novogodnie-foni-dlya-prezentatsi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20" y="285729"/>
          <a:ext cx="8643998" cy="583055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491964"/>
                <a:gridCol w="6152034"/>
              </a:tblGrid>
              <a:tr h="2286015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Художественно-эстетическое развитие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u="non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Рассматривание  Иллюстраций по теме проекта.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u="non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Рисование «Сказочные птицы», «Снегирь»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u="non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Раскрашивание «Птицы нашего края»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u="non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Лепка «Птичья столовая»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u="non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Аппликация «Птички-синички»»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u="non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Оригами «Птицы»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u="non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u="none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Ниткография</a:t>
                      </a:r>
                      <a:r>
                        <a:rPr lang="ru-RU" sz="1600" b="0" u="non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«Птицы»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u="non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Обратная аппликация из пластилина.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u="non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Творческие работы в технике «пластилинография» «Снегирь»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u="non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Прослушивание  записи с голосами птиц.</a:t>
                      </a:r>
                    </a:p>
                  </a:txBody>
                  <a:tcPr/>
                </a:tc>
              </a:tr>
              <a:tr h="15716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Физическое развитие</a:t>
                      </a:r>
                    </a:p>
                    <a:p>
                      <a:pPr algn="ctr"/>
                      <a:r>
                        <a:rPr lang="ru-RU" sz="20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Игровая деятельность: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Подвижные игры: «Воробьи и кошка», 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«Птички в гнездышках», 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«Зимующие и перелётные 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птицы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r>
                        <a:rPr lang="ru-RU" sz="16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физминутка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«Воробей»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-пальчиковая гимнастика «Птицы»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5938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Работа с родителями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975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Консультация 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для родителей «Как и из чего можно сделать кормушку для птиц»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Индивидуальные беседы: «Обсуждаете ли вы дома с ребенком тему недели?»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god-byka.ru/wp-content/uploads/2020/08/1587234885_6-p-novogodnie-foni-dlya-prezentatsi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285720" y="0"/>
            <a:ext cx="8501122" cy="1357298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Беседы, выставка книг, чтение литературы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49" name="Picture 1" descr="L:\Проект 2020\IMG_20201111_155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14422"/>
            <a:ext cx="3571900" cy="2678925"/>
          </a:xfrm>
          <a:prstGeom prst="rect">
            <a:avLst/>
          </a:prstGeom>
          <a:noFill/>
        </p:spPr>
      </p:pic>
      <p:pic>
        <p:nvPicPr>
          <p:cNvPr id="27650" name="Picture 2" descr="L:\Проект 2020\IMG_20201111_160319.jpg"/>
          <p:cNvPicPr>
            <a:picLocks noChangeAspect="1" noChangeArrowheads="1"/>
          </p:cNvPicPr>
          <p:nvPr/>
        </p:nvPicPr>
        <p:blipFill>
          <a:blip r:embed="rId4" cstate="print"/>
          <a:srcRect t="41667" b="5208"/>
          <a:stretch>
            <a:fillRect/>
          </a:stretch>
        </p:blipFill>
        <p:spPr bwMode="auto">
          <a:xfrm>
            <a:off x="857224" y="4000504"/>
            <a:ext cx="7358114" cy="25902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god-byka.ru/wp-content/uploads/2020/08/1587234885_6-p-novogodnie-foni-dlya-prezentatsi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357158" y="0"/>
            <a:ext cx="8429684" cy="1214421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Заучивание  по 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мнемотаблице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стихотворения «Синички» автор Б.Поляков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L:\Проект 2020\IMG-20201118-WA0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736"/>
            <a:ext cx="3050889" cy="4643446"/>
          </a:xfrm>
          <a:prstGeom prst="rect">
            <a:avLst/>
          </a:prstGeom>
          <a:noFill/>
        </p:spPr>
      </p:pic>
      <p:pic>
        <p:nvPicPr>
          <p:cNvPr id="41987" name="Picture 3" descr="L:\Проект 2020\IMG-20201118-WA00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1214422"/>
            <a:ext cx="5181997" cy="3429024"/>
          </a:xfrm>
          <a:prstGeom prst="rect">
            <a:avLst/>
          </a:prstGeom>
          <a:noFill/>
        </p:spPr>
      </p:pic>
      <p:pic>
        <p:nvPicPr>
          <p:cNvPr id="41988" name="Picture 4" descr="L:\Проект 2020\IMG-20201118-WA0053.jpg"/>
          <p:cNvPicPr>
            <a:picLocks noChangeAspect="1" noChangeArrowheads="1"/>
          </p:cNvPicPr>
          <p:nvPr/>
        </p:nvPicPr>
        <p:blipFill>
          <a:blip r:embed="rId5" cstate="print"/>
          <a:srcRect r="2381" b="31250"/>
          <a:stretch>
            <a:fillRect/>
          </a:stretch>
        </p:blipFill>
        <p:spPr bwMode="auto">
          <a:xfrm>
            <a:off x="3071802" y="4071942"/>
            <a:ext cx="3357586" cy="2513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god-byka.ru/wp-content/uploads/2020/08/1587234885_6-p-novogodnie-foni-dlya-prezentatsi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4143372" y="214290"/>
            <a:ext cx="4572032" cy="1500198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Рисование и раскрашивание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L:\Проект 2020\IMG_20201117_162825.jpg"/>
          <p:cNvPicPr>
            <a:picLocks noChangeAspect="1" noChangeArrowheads="1"/>
          </p:cNvPicPr>
          <p:nvPr/>
        </p:nvPicPr>
        <p:blipFill>
          <a:blip r:embed="rId3" cstate="print"/>
          <a:srcRect t="30208" r="46667"/>
          <a:stretch>
            <a:fillRect/>
          </a:stretch>
        </p:blipFill>
        <p:spPr bwMode="auto">
          <a:xfrm>
            <a:off x="357158" y="3143248"/>
            <a:ext cx="3511264" cy="3446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L:\к прооооек\IMG-20201123-WA0013.jpg"/>
          <p:cNvPicPr>
            <a:picLocks noChangeAspect="1" noChangeArrowheads="1"/>
          </p:cNvPicPr>
          <p:nvPr/>
        </p:nvPicPr>
        <p:blipFill>
          <a:blip r:embed="rId4" cstate="print"/>
          <a:srcRect l="4166" t="19791" b="6250"/>
          <a:stretch>
            <a:fillRect/>
          </a:stretch>
        </p:blipFill>
        <p:spPr bwMode="auto">
          <a:xfrm>
            <a:off x="4214810" y="1785926"/>
            <a:ext cx="4357718" cy="4484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L:\к отчету\20191223_113033.jpg"/>
          <p:cNvPicPr>
            <a:picLocks noChangeAspect="1" noChangeArrowheads="1"/>
          </p:cNvPicPr>
          <p:nvPr/>
        </p:nvPicPr>
        <p:blipFill>
          <a:blip r:embed="rId5" cstate="print"/>
          <a:srcRect t="21875" r="23438" b="3125"/>
          <a:stretch>
            <a:fillRect/>
          </a:stretch>
        </p:blipFill>
        <p:spPr bwMode="auto">
          <a:xfrm>
            <a:off x="467544" y="548680"/>
            <a:ext cx="2928958" cy="215189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28596" y="0"/>
            <a:ext cx="2710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Рисование «Снегирь»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20" y="2786058"/>
            <a:ext cx="3840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Рисование «Сказочные птицы»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43372" y="6215082"/>
            <a:ext cx="4786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Раскрашивание: Птицы нашего края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god-byka.ru/wp-content/uploads/2020/08/1587234885_6-p-novogodnie-foni-dlya-prezentatsi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4786314" y="0"/>
            <a:ext cx="4357686" cy="1857364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Обратная аппликация из пластилина «Зимующие птицы»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3" name="Picture 3" descr="L:\Проект 2020\IMG_20201120_1025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429000"/>
            <a:ext cx="4286248" cy="3214686"/>
          </a:xfrm>
          <a:prstGeom prst="rect">
            <a:avLst/>
          </a:prstGeom>
          <a:noFill/>
        </p:spPr>
      </p:pic>
      <p:pic>
        <p:nvPicPr>
          <p:cNvPr id="35844" name="Picture 4" descr="L:\Проект 2020\IMG_20201120_1115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1785926"/>
            <a:ext cx="3536163" cy="4714884"/>
          </a:xfrm>
          <a:prstGeom prst="rect">
            <a:avLst/>
          </a:prstGeom>
          <a:noFill/>
        </p:spPr>
      </p:pic>
      <p:pic>
        <p:nvPicPr>
          <p:cNvPr id="35845" name="Picture 5" descr="L:\Проект 2020\IMG_20201120_1117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14290"/>
            <a:ext cx="4214842" cy="3053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god-byka.ru/wp-content/uploads/2020/08/1587234885_6-p-novogodnie-foni-dlya-prezentatsi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500034" y="214290"/>
            <a:ext cx="7858180" cy="1033272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Лепка «Птичья столовая»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3" name="Picture 1" descr="L:\Проект 2020\20201118_1125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786058"/>
            <a:ext cx="2643188" cy="3524251"/>
          </a:xfrm>
          <a:prstGeom prst="rect">
            <a:avLst/>
          </a:prstGeom>
          <a:noFill/>
        </p:spPr>
      </p:pic>
      <p:pic>
        <p:nvPicPr>
          <p:cNvPr id="28674" name="Picture 2" descr="L:\Проект 2020\20201118_1126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2143116"/>
            <a:ext cx="2643188" cy="3524251"/>
          </a:xfrm>
          <a:prstGeom prst="rect">
            <a:avLst/>
          </a:prstGeom>
          <a:noFill/>
        </p:spPr>
      </p:pic>
      <p:pic>
        <p:nvPicPr>
          <p:cNvPr id="28676" name="Picture 4" descr="L:\Проект 2020\20201118_122327.jpg"/>
          <p:cNvPicPr>
            <a:picLocks noChangeAspect="1" noChangeArrowheads="1"/>
          </p:cNvPicPr>
          <p:nvPr/>
        </p:nvPicPr>
        <p:blipFill>
          <a:blip r:embed="rId5" cstate="print"/>
          <a:srcRect r="1389" b="20833"/>
          <a:stretch>
            <a:fillRect/>
          </a:stretch>
        </p:blipFill>
        <p:spPr bwMode="auto">
          <a:xfrm>
            <a:off x="6143636" y="1214422"/>
            <a:ext cx="2803004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god-byka.ru/wp-content/uploads/2020/08/1587234885_6-p-novogodnie-foni-dlya-prezentatsi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0722" name="Picture 2" descr="L:\Проект 2020\IMG_20201112_1028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428868"/>
            <a:ext cx="3053975" cy="4071966"/>
          </a:xfrm>
          <a:prstGeom prst="rect">
            <a:avLst/>
          </a:prstGeom>
          <a:noFill/>
        </p:spPr>
      </p:pic>
      <p:pic>
        <p:nvPicPr>
          <p:cNvPr id="30723" name="Picture 3" descr="L:\Проект 2020\IMG_20201112_1139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2928934"/>
            <a:ext cx="2571768" cy="3429024"/>
          </a:xfrm>
          <a:prstGeom prst="rect">
            <a:avLst/>
          </a:prstGeom>
          <a:noFill/>
        </p:spPr>
      </p:pic>
      <p:pic>
        <p:nvPicPr>
          <p:cNvPr id="30724" name="Picture 4" descr="L:\Проект 2020\IMG_20201112_1145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214290"/>
            <a:ext cx="3428992" cy="2571744"/>
          </a:xfrm>
          <a:prstGeom prst="rect">
            <a:avLst/>
          </a:prstGeom>
          <a:noFill/>
        </p:spPr>
      </p:pic>
      <p:pic>
        <p:nvPicPr>
          <p:cNvPr id="30725" name="Picture 5" descr="L:\Проект 2020\IMG_20201112_1146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2928934"/>
            <a:ext cx="2625329" cy="3500438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 rot="20445210">
            <a:off x="19379" y="356100"/>
            <a:ext cx="4517683" cy="1672182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Аппликация: «Птичка-синичка»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god-byka.ru/wp-content/uploads/2020/08/1587234885_6-p-novogodnie-foni-dlya-prezentatsi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500034" y="214290"/>
            <a:ext cx="7858180" cy="1033272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Пластилинография «Снегирь»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god-byka.ru/wp-content/uploads/2020/08/1587234885_6-p-novogodnie-foni-dlya-prezentatsi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40964" name="Picture 4" descr="L:\Проект 2020\IMG-20201118-WA0041.jpg"/>
          <p:cNvPicPr>
            <a:picLocks noChangeAspect="1" noChangeArrowheads="1"/>
          </p:cNvPicPr>
          <p:nvPr/>
        </p:nvPicPr>
        <p:blipFill>
          <a:blip r:embed="rId3" cstate="print"/>
          <a:srcRect t="12121" r="18181"/>
          <a:stretch>
            <a:fillRect/>
          </a:stretch>
        </p:blipFill>
        <p:spPr bwMode="auto">
          <a:xfrm>
            <a:off x="2071670" y="1428736"/>
            <a:ext cx="1795805" cy="2571768"/>
          </a:xfrm>
          <a:prstGeom prst="rect">
            <a:avLst/>
          </a:prstGeom>
          <a:noFill/>
        </p:spPr>
      </p:pic>
      <p:pic>
        <p:nvPicPr>
          <p:cNvPr id="40965" name="Picture 5" descr="L:\Проект 2020\IMG-20201118-WA00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422880"/>
            <a:ext cx="1571636" cy="2565936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500034" y="214290"/>
            <a:ext cx="7858180" cy="1033272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Выкладывание птиц по контуру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7" name="Picture 7" descr="L:\Проект 2020\IMG-20201118-WA00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214818"/>
            <a:ext cx="3286116" cy="2372165"/>
          </a:xfrm>
          <a:prstGeom prst="rect">
            <a:avLst/>
          </a:prstGeom>
          <a:noFill/>
        </p:spPr>
      </p:pic>
      <p:pic>
        <p:nvPicPr>
          <p:cNvPr id="40968" name="Picture 8" descr="L:\Проект 2020\IMG-20201118-WA00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3357562"/>
            <a:ext cx="4381499" cy="3286124"/>
          </a:xfrm>
          <a:prstGeom prst="rect">
            <a:avLst/>
          </a:prstGeom>
          <a:noFill/>
        </p:spPr>
      </p:pic>
      <p:pic>
        <p:nvPicPr>
          <p:cNvPr id="40969" name="Picture 9" descr="L:\Проект 2020\IMG-20201118-WA0039.jpg"/>
          <p:cNvPicPr>
            <a:picLocks noChangeAspect="1" noChangeArrowheads="1"/>
          </p:cNvPicPr>
          <p:nvPr/>
        </p:nvPicPr>
        <p:blipFill>
          <a:blip r:embed="rId7" cstate="print"/>
          <a:srcRect l="2777" t="21875" r="9722" b="19791"/>
          <a:stretch>
            <a:fillRect/>
          </a:stretch>
        </p:blipFill>
        <p:spPr bwMode="auto">
          <a:xfrm rot="20410699">
            <a:off x="4048646" y="1295454"/>
            <a:ext cx="2343714" cy="2083302"/>
          </a:xfrm>
          <a:prstGeom prst="rect">
            <a:avLst/>
          </a:prstGeom>
          <a:noFill/>
        </p:spPr>
      </p:pic>
      <p:pic>
        <p:nvPicPr>
          <p:cNvPr id="40966" name="Picture 6" descr="L:\Проект 2020\IMG-20201118-WA004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905800">
            <a:off x="6398141" y="1313149"/>
            <a:ext cx="2152046" cy="2239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god-byka.ru/wp-content/uploads/2020/08/1587234885_6-p-novogodnie-foni-dlya-prezentatsi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500034" y="214290"/>
            <a:ext cx="7858180" cy="1033272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Ниткография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«Птицы»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1" name="Picture 1" descr="L:\Проект 2020\IMG-20201117-WA0069.jpg"/>
          <p:cNvPicPr>
            <a:picLocks noChangeAspect="1" noChangeArrowheads="1"/>
          </p:cNvPicPr>
          <p:nvPr/>
        </p:nvPicPr>
        <p:blipFill>
          <a:blip r:embed="rId3" cstate="print"/>
          <a:srcRect t="36458" r="17299" b="9375"/>
          <a:stretch>
            <a:fillRect/>
          </a:stretch>
        </p:blipFill>
        <p:spPr bwMode="auto">
          <a:xfrm>
            <a:off x="428596" y="4500570"/>
            <a:ext cx="4217393" cy="2071702"/>
          </a:xfrm>
          <a:prstGeom prst="rect">
            <a:avLst/>
          </a:prstGeom>
          <a:noFill/>
        </p:spPr>
      </p:pic>
      <p:pic>
        <p:nvPicPr>
          <p:cNvPr id="10242" name="Picture 2" descr="L:\Проект 2020\IMG-20201117-WA00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9693" y="4000505"/>
            <a:ext cx="3381397" cy="2536048"/>
          </a:xfrm>
          <a:prstGeom prst="rect">
            <a:avLst/>
          </a:prstGeom>
          <a:noFill/>
        </p:spPr>
      </p:pic>
      <p:pic>
        <p:nvPicPr>
          <p:cNvPr id="10243" name="Picture 3" descr="L:\Проект 2020\IMG-20201117-WA00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333460"/>
            <a:ext cx="2214578" cy="2952771"/>
          </a:xfrm>
          <a:prstGeom prst="rect">
            <a:avLst/>
          </a:prstGeom>
          <a:noFill/>
        </p:spPr>
      </p:pic>
      <p:pic>
        <p:nvPicPr>
          <p:cNvPr id="10244" name="Picture 4" descr="L:\Проект 2020\IMG-20201117-WA00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1357298"/>
            <a:ext cx="3309961" cy="2482470"/>
          </a:xfrm>
          <a:prstGeom prst="rect">
            <a:avLst/>
          </a:prstGeom>
          <a:noFill/>
        </p:spPr>
      </p:pic>
      <p:pic>
        <p:nvPicPr>
          <p:cNvPr id="10245" name="Picture 5" descr="L:\Проект 2020\IMG-20201117-WA0074.jpg"/>
          <p:cNvPicPr>
            <a:picLocks noChangeAspect="1" noChangeArrowheads="1"/>
          </p:cNvPicPr>
          <p:nvPr/>
        </p:nvPicPr>
        <p:blipFill>
          <a:blip r:embed="rId7" cstate="print"/>
          <a:srcRect t="12500" r="16666" b="9375"/>
          <a:stretch>
            <a:fillRect/>
          </a:stretch>
        </p:blipFill>
        <p:spPr bwMode="auto">
          <a:xfrm>
            <a:off x="2571735" y="1357298"/>
            <a:ext cx="2343157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god-byka.ru/wp-content/uploads/2020/08/1587234885_6-p-novogodnie-foni-dlya-prezentatsi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714348" y="0"/>
            <a:ext cx="7858180" cy="1071570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smtClean="0">
                <a:solidFill>
                  <a:schemeClr val="bg1"/>
                </a:solidFill>
                <a:latin typeface="Monotype Corsiva" pitchFamily="66" charset="0"/>
              </a:rPr>
              <a:t>Паспорт проекта</a:t>
            </a:r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14282" y="1122205"/>
          <a:ext cx="8643998" cy="54710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040130"/>
                <a:gridCol w="4603868"/>
              </a:tblGrid>
              <a:tr h="126910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Вид, тип проекта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творческий</a:t>
                      </a:r>
                      <a:endParaRPr lang="ru-RU" sz="2800" b="0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6344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Продолжительность проекта:</a:t>
                      </a:r>
                    </a:p>
                    <a:p>
                      <a:pPr algn="ctr"/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Краткосрочный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(05.11-20.11.2020г.)-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 недели</a:t>
                      </a:r>
                    </a:p>
                    <a:p>
                      <a:pPr algn="ctr"/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4036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Участники проекта:</a:t>
                      </a:r>
                    </a:p>
                    <a:p>
                      <a:pPr algn="ctr"/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 дети подготовительной- логопедической  группы, воспитатели, родители,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учитель</a:t>
                      </a:r>
                      <a:r>
                        <a:rPr lang="ru-RU" sz="2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- логопед</a:t>
                      </a:r>
                      <a:r>
                        <a:rPr lang="ru-RU" sz="2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/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god-byka.ru/wp-content/uploads/2020/08/1587234885_6-p-novogodnie-foni-dlya-prezentatsi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500034" y="214290"/>
            <a:ext cx="7858180" cy="1033272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Оригами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«Птицы»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7" name="Picture 1" descr="L:\Проект 2020\IMG-20201113-WA0019.jpg"/>
          <p:cNvPicPr>
            <a:picLocks noChangeAspect="1" noChangeArrowheads="1"/>
          </p:cNvPicPr>
          <p:nvPr/>
        </p:nvPicPr>
        <p:blipFill>
          <a:blip r:embed="rId3" cstate="print"/>
          <a:srcRect b="18750"/>
          <a:stretch>
            <a:fillRect/>
          </a:stretch>
        </p:blipFill>
        <p:spPr bwMode="auto">
          <a:xfrm>
            <a:off x="6000760" y="1285860"/>
            <a:ext cx="2857502" cy="3000396"/>
          </a:xfrm>
          <a:prstGeom prst="rect">
            <a:avLst/>
          </a:prstGeom>
          <a:noFill/>
        </p:spPr>
      </p:pic>
      <p:pic>
        <p:nvPicPr>
          <p:cNvPr id="9220" name="Picture 4" descr="L:\Проект 2020\IMG-20201113-WA0029.jpg"/>
          <p:cNvPicPr>
            <a:picLocks noChangeAspect="1" noChangeArrowheads="1"/>
          </p:cNvPicPr>
          <p:nvPr/>
        </p:nvPicPr>
        <p:blipFill>
          <a:blip r:embed="rId4" cstate="print"/>
          <a:srcRect l="23611" t="29167" r="37500" b="27083"/>
          <a:stretch>
            <a:fillRect/>
          </a:stretch>
        </p:blipFill>
        <p:spPr bwMode="auto">
          <a:xfrm>
            <a:off x="7500958" y="4536289"/>
            <a:ext cx="1404947" cy="2107421"/>
          </a:xfrm>
          <a:prstGeom prst="rect">
            <a:avLst/>
          </a:prstGeom>
          <a:noFill/>
        </p:spPr>
      </p:pic>
      <p:pic>
        <p:nvPicPr>
          <p:cNvPr id="9222" name="Picture 6" descr="L:\Проект 2020\IMG-20201113-WA0020.jpg"/>
          <p:cNvPicPr>
            <a:picLocks noChangeAspect="1" noChangeArrowheads="1"/>
          </p:cNvPicPr>
          <p:nvPr/>
        </p:nvPicPr>
        <p:blipFill>
          <a:blip r:embed="rId5" cstate="print"/>
          <a:srcRect l="20833" t="7291" r="27778" b="37500"/>
          <a:stretch>
            <a:fillRect/>
          </a:stretch>
        </p:blipFill>
        <p:spPr bwMode="auto">
          <a:xfrm>
            <a:off x="5929322" y="4572008"/>
            <a:ext cx="1506938" cy="2087148"/>
          </a:xfrm>
          <a:prstGeom prst="rect">
            <a:avLst/>
          </a:prstGeom>
          <a:noFill/>
        </p:spPr>
      </p:pic>
      <p:pic>
        <p:nvPicPr>
          <p:cNvPr id="1026" name="Picture 2" descr="L:\Проект 2020\IMG-20201113-WA00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1190586"/>
            <a:ext cx="2143140" cy="285752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1357298"/>
            <a:ext cx="3071834" cy="2688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G:\Проект 2020\IMG-20201113-WA003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4214818"/>
            <a:ext cx="1785954" cy="2381272"/>
          </a:xfrm>
          <a:prstGeom prst="rect">
            <a:avLst/>
          </a:prstGeom>
          <a:noFill/>
        </p:spPr>
      </p:pic>
      <p:pic>
        <p:nvPicPr>
          <p:cNvPr id="1029" name="Picture 5" descr="G:\Проект 2020\IMG-20201113-WA002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3108" y="4214818"/>
            <a:ext cx="1785918" cy="2381224"/>
          </a:xfrm>
          <a:prstGeom prst="rect">
            <a:avLst/>
          </a:prstGeom>
          <a:noFill/>
        </p:spPr>
      </p:pic>
      <p:pic>
        <p:nvPicPr>
          <p:cNvPr id="1030" name="Picture 6" descr="G:\Проект 2020\IMG-20201113-WA0035.jpg"/>
          <p:cNvPicPr>
            <a:picLocks noChangeAspect="1" noChangeArrowheads="1"/>
          </p:cNvPicPr>
          <p:nvPr/>
        </p:nvPicPr>
        <p:blipFill>
          <a:blip r:embed="rId10" cstate="print"/>
          <a:srcRect l="57031" t="18359" r="18750" b="71680"/>
          <a:stretch>
            <a:fillRect/>
          </a:stretch>
        </p:blipFill>
        <p:spPr bwMode="auto">
          <a:xfrm>
            <a:off x="4214810" y="4286256"/>
            <a:ext cx="1432962" cy="785818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14810" y="5214950"/>
            <a:ext cx="1421177" cy="135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god-byka.ru/wp-content/uploads/2020/08/1587234885_6-p-novogodnie-foni-dlya-prezentatsi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428596" y="214290"/>
            <a:ext cx="8358246" cy="1071570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Театрализация «Где обедал воробей»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god-byka.ru/wp-content/uploads/2020/08/1587234885_6-p-novogodnie-foni-dlya-prezentatsi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1285852" y="214290"/>
            <a:ext cx="7072362" cy="1033272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Наблюдение: птичьи следы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https://p3.storage.canalblog.com/39/94/1259435/114829993_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786190"/>
            <a:ext cx="4714876" cy="3434273"/>
          </a:xfrm>
          <a:prstGeom prst="rect">
            <a:avLst/>
          </a:prstGeom>
          <a:noFill/>
        </p:spPr>
      </p:pic>
      <p:pic>
        <p:nvPicPr>
          <p:cNvPr id="25601" name="Picture 1" descr="L:\Проект 2020\20201118_1149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357298"/>
            <a:ext cx="3786196" cy="5048261"/>
          </a:xfrm>
          <a:prstGeom prst="rect">
            <a:avLst/>
          </a:prstGeom>
          <a:noFill/>
        </p:spPr>
      </p:pic>
      <p:pic>
        <p:nvPicPr>
          <p:cNvPr id="25602" name="Picture 2" descr="L:\Проект 2020\20201118_1149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1285860"/>
            <a:ext cx="3810027" cy="2857520"/>
          </a:xfrm>
          <a:prstGeom prst="rect">
            <a:avLst/>
          </a:prstGeom>
          <a:noFill/>
        </p:spPr>
      </p:pic>
      <p:pic>
        <p:nvPicPr>
          <p:cNvPr id="7" name="Picture 13" descr="https://cdn2.scratch.mit.edu/get_image/user/41305741_60x60.pn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2928934"/>
            <a:ext cx="2857500" cy="95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god-byka.ru/wp-content/uploads/2020/08/1587234885_6-p-novogodnie-foni-dlya-prezentatsi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1571604" y="214290"/>
            <a:ext cx="5715040" cy="1033272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Подвижные игры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5" name="Picture 1" descr="L:\Проект 2020\20201118_115139.jpg"/>
          <p:cNvPicPr>
            <a:picLocks noChangeAspect="1" noChangeArrowheads="1"/>
          </p:cNvPicPr>
          <p:nvPr/>
        </p:nvPicPr>
        <p:blipFill>
          <a:blip r:embed="rId3" cstate="print"/>
          <a:srcRect r="-1389" b="31250"/>
          <a:stretch>
            <a:fillRect/>
          </a:stretch>
        </p:blipFill>
        <p:spPr bwMode="auto">
          <a:xfrm>
            <a:off x="428596" y="1357298"/>
            <a:ext cx="2571768" cy="2325157"/>
          </a:xfrm>
          <a:prstGeom prst="rect">
            <a:avLst/>
          </a:prstGeom>
          <a:noFill/>
        </p:spPr>
      </p:pic>
      <p:pic>
        <p:nvPicPr>
          <p:cNvPr id="26626" name="Picture 2" descr="L:\Проект 2020\20201118_115139.jpg"/>
          <p:cNvPicPr>
            <a:picLocks noChangeAspect="1" noChangeArrowheads="1"/>
          </p:cNvPicPr>
          <p:nvPr/>
        </p:nvPicPr>
        <p:blipFill>
          <a:blip r:embed="rId4" cstate="print"/>
          <a:srcRect r="-1389" b="29167"/>
          <a:stretch>
            <a:fillRect/>
          </a:stretch>
        </p:blipFill>
        <p:spPr bwMode="auto">
          <a:xfrm>
            <a:off x="428596" y="4000503"/>
            <a:ext cx="2643206" cy="2462161"/>
          </a:xfrm>
          <a:prstGeom prst="rect">
            <a:avLst/>
          </a:prstGeom>
          <a:noFill/>
        </p:spPr>
      </p:pic>
      <p:pic>
        <p:nvPicPr>
          <p:cNvPr id="26627" name="Picture 3" descr="L:\Проект 2020\20201118_115203.jpg"/>
          <p:cNvPicPr>
            <a:picLocks noChangeAspect="1" noChangeArrowheads="1"/>
          </p:cNvPicPr>
          <p:nvPr/>
        </p:nvPicPr>
        <p:blipFill>
          <a:blip r:embed="rId5" cstate="print"/>
          <a:srcRect t="20833" r="4167" b="9375"/>
          <a:stretch>
            <a:fillRect/>
          </a:stretch>
        </p:blipFill>
        <p:spPr bwMode="auto">
          <a:xfrm>
            <a:off x="3357554" y="3929066"/>
            <a:ext cx="2643205" cy="2566600"/>
          </a:xfrm>
          <a:prstGeom prst="rect">
            <a:avLst/>
          </a:prstGeom>
          <a:noFill/>
        </p:spPr>
      </p:pic>
      <p:pic>
        <p:nvPicPr>
          <p:cNvPr id="26628" name="Picture 4" descr="L:\Проект 2020\20201119_120054.jpg"/>
          <p:cNvPicPr>
            <a:picLocks noChangeAspect="1" noChangeArrowheads="1"/>
          </p:cNvPicPr>
          <p:nvPr/>
        </p:nvPicPr>
        <p:blipFill>
          <a:blip r:embed="rId6" cstate="print"/>
          <a:srcRect r="2777" b="25000"/>
          <a:stretch>
            <a:fillRect/>
          </a:stretch>
        </p:blipFill>
        <p:spPr bwMode="auto">
          <a:xfrm>
            <a:off x="6215074" y="3857628"/>
            <a:ext cx="2569763" cy="2643182"/>
          </a:xfrm>
          <a:prstGeom prst="rect">
            <a:avLst/>
          </a:prstGeom>
          <a:noFill/>
        </p:spPr>
      </p:pic>
      <p:pic>
        <p:nvPicPr>
          <p:cNvPr id="26630" name="Picture 6" descr="L:\Проект 2020\20201119_120101.jpg"/>
          <p:cNvPicPr>
            <a:picLocks noChangeAspect="1" noChangeArrowheads="1"/>
          </p:cNvPicPr>
          <p:nvPr/>
        </p:nvPicPr>
        <p:blipFill>
          <a:blip r:embed="rId7" cstate="print"/>
          <a:srcRect r="11111" b="39583"/>
          <a:stretch>
            <a:fillRect/>
          </a:stretch>
        </p:blipFill>
        <p:spPr bwMode="auto">
          <a:xfrm>
            <a:off x="6215074" y="1214422"/>
            <a:ext cx="2680162" cy="2428892"/>
          </a:xfrm>
          <a:prstGeom prst="rect">
            <a:avLst/>
          </a:prstGeom>
          <a:noFill/>
        </p:spPr>
      </p:pic>
      <p:pic>
        <p:nvPicPr>
          <p:cNvPr id="1026" name="Picture 2" descr="L:\к прооооек\20201123_11571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16" y="1500174"/>
            <a:ext cx="2762269" cy="207170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42878" y="3571876"/>
            <a:ext cx="8501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Совушка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-сова» «Воробьи и кошка», «Птички в гнездышках»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god-byka.ru/wp-content/uploads/2020/08/1587234885_6-p-novogodnie-foni-dlya-prezentatsi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 rot="20445210">
            <a:off x="340429" y="446671"/>
            <a:ext cx="4854880" cy="1362610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Исследовательская деятельность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L:\к прооооек\20201123_110224.jpg"/>
          <p:cNvPicPr>
            <a:picLocks noChangeAspect="1" noChangeArrowheads="1"/>
          </p:cNvPicPr>
          <p:nvPr/>
        </p:nvPicPr>
        <p:blipFill>
          <a:blip r:embed="rId3" cstate="print"/>
          <a:srcRect l="11718" t="12500" r="10156"/>
          <a:stretch>
            <a:fillRect/>
          </a:stretch>
        </p:blipFill>
        <p:spPr bwMode="auto">
          <a:xfrm>
            <a:off x="5000628" y="214289"/>
            <a:ext cx="3929090" cy="3300423"/>
          </a:xfrm>
          <a:prstGeom prst="rect">
            <a:avLst/>
          </a:prstGeom>
          <a:noFill/>
        </p:spPr>
      </p:pic>
      <p:pic>
        <p:nvPicPr>
          <p:cNvPr id="1026" name="Picture 2" descr="F:\Проект Птицы\2020_11_23-10_46\11_08_42_an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149080"/>
            <a:ext cx="2576060" cy="2304256"/>
          </a:xfrm>
          <a:prstGeom prst="rect">
            <a:avLst/>
          </a:prstGeom>
          <a:noFill/>
        </p:spPr>
      </p:pic>
      <p:pic>
        <p:nvPicPr>
          <p:cNvPr id="1027" name="Picture 3" descr="F:\Проект Птицы\2020_11_23-10_46\11_10_23_an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121696"/>
            <a:ext cx="2880320" cy="2304256"/>
          </a:xfrm>
          <a:prstGeom prst="rect">
            <a:avLst/>
          </a:prstGeom>
          <a:noFill/>
        </p:spPr>
      </p:pic>
      <p:pic>
        <p:nvPicPr>
          <p:cNvPr id="1028" name="Picture 4" descr="F:\Проект Птицы\2020_11_23-10_46\11_12_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4149080"/>
            <a:ext cx="2918098" cy="2334478"/>
          </a:xfrm>
          <a:prstGeom prst="rect">
            <a:avLst/>
          </a:prstGeom>
          <a:noFill/>
        </p:spPr>
      </p:pic>
      <p:pic>
        <p:nvPicPr>
          <p:cNvPr id="1029" name="Picture 5" descr="F:\Проект Птицы\2020_11_23-10_46\08_50_25_an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434893">
            <a:off x="1845498" y="1805639"/>
            <a:ext cx="2674062" cy="1816021"/>
          </a:xfrm>
          <a:prstGeom prst="rect">
            <a:avLst/>
          </a:prstGeom>
          <a:noFill/>
        </p:spPr>
      </p:pic>
      <p:pic>
        <p:nvPicPr>
          <p:cNvPr id="1030" name="Picture 6" descr="F:\Проект Птицы\2020_11_23-10_46\11_08_4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908720"/>
            <a:ext cx="648072" cy="72008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28596" y="3643314"/>
            <a:ext cx="1615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Перо сокола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43306" y="3643314"/>
            <a:ext cx="180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Перо павлина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72264" y="3714752"/>
            <a:ext cx="1322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Перо гуся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8596" y="2714620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Перо утки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god-byka.ru/wp-content/uploads/2020/08/1587234885_6-p-novogodnie-foni-dlya-prezentatsi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Горизонтальный свиток 3"/>
          <p:cNvSpPr/>
          <p:nvPr/>
        </p:nvSpPr>
        <p:spPr>
          <a:xfrm>
            <a:off x="357158" y="0"/>
            <a:ext cx="8501122" cy="1285860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Исследовательская деятельность: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«Чем можно, а чем нельзя кормить птиц»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L:\Проект 2020\IMG_20201120_112437.jpg"/>
          <p:cNvPicPr>
            <a:picLocks noChangeAspect="1" noChangeArrowheads="1"/>
          </p:cNvPicPr>
          <p:nvPr/>
        </p:nvPicPr>
        <p:blipFill>
          <a:blip r:embed="rId3" cstate="print"/>
          <a:srcRect b="8197"/>
          <a:stretch>
            <a:fillRect/>
          </a:stretch>
        </p:blipFill>
        <p:spPr bwMode="auto">
          <a:xfrm>
            <a:off x="214282" y="1428736"/>
            <a:ext cx="4357718" cy="3000397"/>
          </a:xfrm>
          <a:prstGeom prst="rect">
            <a:avLst/>
          </a:prstGeom>
          <a:noFill/>
        </p:spPr>
      </p:pic>
      <p:pic>
        <p:nvPicPr>
          <p:cNvPr id="8196" name="Picture 4" descr="L:\Проект 2020\IMG_20201120_112600.jpg"/>
          <p:cNvPicPr>
            <a:picLocks noChangeAspect="1" noChangeArrowheads="1"/>
          </p:cNvPicPr>
          <p:nvPr/>
        </p:nvPicPr>
        <p:blipFill>
          <a:blip r:embed="rId4" cstate="print"/>
          <a:srcRect t="25000" b="19791"/>
          <a:stretch>
            <a:fillRect/>
          </a:stretch>
        </p:blipFill>
        <p:spPr bwMode="auto">
          <a:xfrm>
            <a:off x="4714876" y="1428736"/>
            <a:ext cx="4075981" cy="3000396"/>
          </a:xfrm>
          <a:prstGeom prst="rect">
            <a:avLst/>
          </a:prstGeom>
          <a:noFill/>
        </p:spPr>
      </p:pic>
      <p:pic>
        <p:nvPicPr>
          <p:cNvPr id="8198" name="Picture 6" descr="https://cf.ppt-online.org/files/slide/m/mn0Fp1bPv32RIh7KeXco6l89sfZSU5yTJV4EjQ/slide-20.jpg"/>
          <p:cNvPicPr>
            <a:picLocks noChangeAspect="1" noChangeArrowheads="1"/>
          </p:cNvPicPr>
          <p:nvPr/>
        </p:nvPicPr>
        <p:blipFill>
          <a:blip r:embed="rId5" cstate="print"/>
          <a:srcRect l="20508" t="29335" r="23095" b="15906"/>
          <a:stretch>
            <a:fillRect/>
          </a:stretch>
        </p:blipFill>
        <p:spPr bwMode="auto">
          <a:xfrm>
            <a:off x="571472" y="4572008"/>
            <a:ext cx="2857520" cy="2078196"/>
          </a:xfrm>
          <a:prstGeom prst="rect">
            <a:avLst/>
          </a:prstGeom>
          <a:noFill/>
        </p:spPr>
      </p:pic>
      <p:pic>
        <p:nvPicPr>
          <p:cNvPr id="8200" name="Picture 8" descr="https://cf.ppt-online.org/files/slide/m/mn0Fp1bPv32RIh7KeXco6l89sfZSU5yTJV4EjQ/slide-22.jpg"/>
          <p:cNvPicPr>
            <a:picLocks noChangeAspect="1" noChangeArrowheads="1"/>
          </p:cNvPicPr>
          <p:nvPr/>
        </p:nvPicPr>
        <p:blipFill>
          <a:blip r:embed="rId6" cstate="print"/>
          <a:srcRect l="19043" t="35202" r="12109" b="33507"/>
          <a:stretch>
            <a:fillRect/>
          </a:stretch>
        </p:blipFill>
        <p:spPr bwMode="auto">
          <a:xfrm>
            <a:off x="3786182" y="4929198"/>
            <a:ext cx="4786346" cy="1629394"/>
          </a:xfrm>
          <a:prstGeom prst="rect">
            <a:avLst/>
          </a:prstGeom>
          <a:noFill/>
        </p:spPr>
      </p:pic>
      <p:pic>
        <p:nvPicPr>
          <p:cNvPr id="10" name="Picture 13" descr="https://cdn2.scratch.mit.edu/get_image/user/41305741_60x60.pn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28718" y="4022220"/>
            <a:ext cx="2857500" cy="95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god-byka.ru/wp-content/uploads/2020/08/1587234885_6-p-novogodnie-foni-dlya-prezentatsi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214282" y="0"/>
            <a:ext cx="8646707" cy="921341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Конкурс на  изготовление кормушек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L:\Проект 2020\20201110_0936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62047"/>
            <a:ext cx="3875494" cy="5167325"/>
          </a:xfrm>
          <a:prstGeom prst="rect">
            <a:avLst/>
          </a:prstGeom>
          <a:noFill/>
        </p:spPr>
      </p:pic>
      <p:pic>
        <p:nvPicPr>
          <p:cNvPr id="2050" name="Picture 2" descr="C:\Users\Admin\Desktop\Новая папка\20201126_1156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19" y="1285860"/>
            <a:ext cx="3911213" cy="5214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god-byka.ru/wp-content/uploads/2020/08/1587234885_6-p-novogodnie-foni-dlya-prezentatsi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053" name="Picture 5" descr="C:\Users\Admin\Desktop\Новая папка\20201126_1108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85728"/>
            <a:ext cx="4214810" cy="3161108"/>
          </a:xfrm>
          <a:prstGeom prst="rect">
            <a:avLst/>
          </a:prstGeom>
          <a:noFill/>
        </p:spPr>
      </p:pic>
      <p:pic>
        <p:nvPicPr>
          <p:cNvPr id="2054" name="Picture 6" descr="C:\Users\Admin\Desktop\Новая папка\20201126_111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571876"/>
            <a:ext cx="4095747" cy="3071810"/>
          </a:xfrm>
          <a:prstGeom prst="rect">
            <a:avLst/>
          </a:prstGeom>
          <a:noFill/>
        </p:spPr>
      </p:pic>
      <p:pic>
        <p:nvPicPr>
          <p:cNvPr id="1026" name="Picture 2" descr="C:\Users\Admin\Desktop\Новая папка\20201126_111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2643182"/>
            <a:ext cx="2803923" cy="3738565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 rot="20445210">
            <a:off x="-100174" y="538003"/>
            <a:ext cx="4896431" cy="1956371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Творческая работа над созданием мультфильма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god-byka.ru/wp-content/uploads/2020/08/1587234885_6-p-novogodnie-foni-dlya-prezentatsi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L:\к прооооек\20201123_1541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661150"/>
            <a:ext cx="3786214" cy="2839660"/>
          </a:xfrm>
          <a:prstGeom prst="rect">
            <a:avLst/>
          </a:prstGeom>
          <a:noFill/>
        </p:spPr>
      </p:pic>
      <p:pic>
        <p:nvPicPr>
          <p:cNvPr id="2051" name="Picture 3" descr="C:\Users\Admin\Desktop\Новая папка\IMG-20201125-WA00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661173"/>
            <a:ext cx="3786182" cy="2839637"/>
          </a:xfrm>
          <a:prstGeom prst="rect">
            <a:avLst/>
          </a:prstGeom>
          <a:noFill/>
        </p:spPr>
      </p:pic>
      <p:pic>
        <p:nvPicPr>
          <p:cNvPr id="5122" name="Picture 2" descr="L:\к прооооек\IMG-20201123-WA0014.jpg"/>
          <p:cNvPicPr>
            <a:picLocks noChangeAspect="1" noChangeArrowheads="1"/>
          </p:cNvPicPr>
          <p:nvPr/>
        </p:nvPicPr>
        <p:blipFill>
          <a:blip r:embed="rId5" cstate="print"/>
          <a:srcRect l="8593" t="19791" r="25000" b="8333"/>
          <a:stretch>
            <a:fillRect/>
          </a:stretch>
        </p:blipFill>
        <p:spPr bwMode="auto">
          <a:xfrm>
            <a:off x="4907448" y="285728"/>
            <a:ext cx="3696140" cy="3000396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 rot="20445210">
            <a:off x="-44743" y="745146"/>
            <a:ext cx="4834531" cy="1848758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Просмотр мультфильма и презентация детям других групп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god-byka.ru/wp-content/uploads/2020/08/1587234885_6-p-novogodnie-foni-dlya-prezentatsi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1747" name="Picture 3" descr="L:\Проект 2020\IMG_20201112_1205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3857628"/>
            <a:ext cx="2071702" cy="2762269"/>
          </a:xfrm>
          <a:prstGeom prst="rect">
            <a:avLst/>
          </a:prstGeom>
          <a:noFill/>
        </p:spPr>
      </p:pic>
      <p:pic>
        <p:nvPicPr>
          <p:cNvPr id="7" name="Picture 2" descr="L:\Проект 2020\IMG_20201112_1211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7016" y="3929066"/>
            <a:ext cx="2035983" cy="2714644"/>
          </a:xfrm>
          <a:prstGeom prst="rect">
            <a:avLst/>
          </a:prstGeom>
          <a:noFill/>
        </p:spPr>
      </p:pic>
      <p:pic>
        <p:nvPicPr>
          <p:cNvPr id="6146" name="Picture 2" descr="L:\Проект 2020\IMG_20201112_1203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1594" y="3929066"/>
            <a:ext cx="2018106" cy="2690807"/>
          </a:xfrm>
          <a:prstGeom prst="rect">
            <a:avLst/>
          </a:prstGeom>
          <a:noFill/>
        </p:spPr>
      </p:pic>
      <p:pic>
        <p:nvPicPr>
          <p:cNvPr id="6147" name="Picture 3" descr="L:\Проект 2020\IMG_20201112_1207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857628"/>
            <a:ext cx="2071702" cy="2762269"/>
          </a:xfrm>
          <a:prstGeom prst="rect">
            <a:avLst/>
          </a:prstGeom>
          <a:noFill/>
        </p:spPr>
      </p:pic>
      <p:pic>
        <p:nvPicPr>
          <p:cNvPr id="6148" name="Picture 4" descr="L:\Проект 2020\IMG_20201120_11525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952458"/>
            <a:ext cx="2071702" cy="2762269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214282" y="0"/>
            <a:ext cx="8643998" cy="942902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Подкорм птиц на участке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/с «Сказка»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Новая папка\20201126_12005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28859" y="1000108"/>
            <a:ext cx="2107402" cy="2809871"/>
          </a:xfrm>
          <a:prstGeom prst="rect">
            <a:avLst/>
          </a:prstGeom>
          <a:noFill/>
        </p:spPr>
      </p:pic>
      <p:pic>
        <p:nvPicPr>
          <p:cNvPr id="3075" name="Picture 3" descr="C:\Users\Admin\Desktop\Новая папка\20201126_12005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4876" y="1000084"/>
            <a:ext cx="2071702" cy="2762269"/>
          </a:xfrm>
          <a:prstGeom prst="rect">
            <a:avLst/>
          </a:prstGeom>
          <a:noFill/>
        </p:spPr>
      </p:pic>
      <p:pic>
        <p:nvPicPr>
          <p:cNvPr id="3076" name="Picture 4" descr="C:\Users\Admin\Desktop\Новая папка\20201126_12014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29453" y="1000108"/>
            <a:ext cx="2089544" cy="2786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god-byka.ru/wp-content/uploads/2020/08/1587234885_6-p-novogodnie-foni-dlya-prezentatsi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714348" y="0"/>
            <a:ext cx="7858180" cy="1071570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smtClean="0">
                <a:solidFill>
                  <a:schemeClr val="bg1"/>
                </a:solidFill>
                <a:latin typeface="Monotype Corsiva" pitchFamily="66" charset="0"/>
              </a:rPr>
              <a:t>Актуальность  проекта</a:t>
            </a:r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1443841"/>
            <a:ext cx="82153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холодное время года для зимующих птиц доступной пищи становится значительно меньше, но потребность в ней возрастает. Иногда естественный корм становится практически недоступным, поэтому многие птицы не могут пережить  зиму и погибают.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Совместно с родителями, решили углубить знания детей о зимующих птицах, об их повадках, образе жизни, создать условия для общения ребёнка с миром природы.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Очень важно пробудить в детях интерес к живой природе, воспитать любовь к ней, научить беречь окружающий мир.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god-byka.ru/wp-content/uploads/2020/08/1587234885_6-p-novogodnie-foni-dlya-prezentatsi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3794" name="Picture 2" descr="L:\Проект 2020\IMG_20201117_160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85728"/>
            <a:ext cx="3571882" cy="4960948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 rot="20445210">
            <a:off x="82506" y="681776"/>
            <a:ext cx="5239100" cy="1388905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Итоги проектной деятельности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3" descr="https://cdn2.scratch.mit.edu/get_image/user/41305741_60x60.pn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25124">
            <a:off x="-279999" y="416392"/>
            <a:ext cx="2857500" cy="952500"/>
          </a:xfrm>
          <a:prstGeom prst="rect">
            <a:avLst/>
          </a:prstGeom>
          <a:noFill/>
        </p:spPr>
      </p:pic>
      <p:pic>
        <p:nvPicPr>
          <p:cNvPr id="4098" name="Picture 2" descr="C:\Users\Admin\Desktop\Новая папка\20201126_1203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143248"/>
            <a:ext cx="2196718" cy="2928957"/>
          </a:xfrm>
          <a:prstGeom prst="rect">
            <a:avLst/>
          </a:prstGeom>
          <a:noFill/>
        </p:spPr>
      </p:pic>
      <p:pic>
        <p:nvPicPr>
          <p:cNvPr id="4099" name="Picture 3" descr="C:\Users\Admin\Desktop\Новая папка\20201126_1200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2071678"/>
            <a:ext cx="2464611" cy="3286148"/>
          </a:xfrm>
          <a:prstGeom prst="rect">
            <a:avLst/>
          </a:prstGeom>
          <a:noFill/>
        </p:spPr>
      </p:pic>
      <p:pic>
        <p:nvPicPr>
          <p:cNvPr id="8" name="Picture 11" descr="https://i.pinimg.com/originals/af/7a/92/af7a923bcdc2e4f1cc47a9a140f20487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4286248" y="4000504"/>
            <a:ext cx="1428792" cy="770870"/>
          </a:xfrm>
          <a:prstGeom prst="rect">
            <a:avLst/>
          </a:prstGeom>
          <a:noFill/>
        </p:spPr>
      </p:pic>
      <p:sp>
        <p:nvSpPr>
          <p:cNvPr id="9" name="Горизонтальный свиток 8"/>
          <p:cNvSpPr/>
          <p:nvPr/>
        </p:nvSpPr>
        <p:spPr>
          <a:xfrm>
            <a:off x="2357422" y="5715016"/>
            <a:ext cx="6500858" cy="1142984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распределение кормушек на территории детского сада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god-byka.ru/wp-content/uploads/2020/08/1587234885_6-p-novogodnie-foni-dlya-prezentatsii-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1928794" y="0"/>
            <a:ext cx="5013215" cy="714356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Мультфильм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иничка мульт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11560" y="620688"/>
            <a:ext cx="7992888" cy="5994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god-byka.ru/wp-content/uploads/2020/08/1587234885_6-p-novogodnie-foni-dlya-prezentatsi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3011" name="Picture 3" descr="L:\Проект 2020\IMG_20201112_1209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85728"/>
            <a:ext cx="7524771" cy="5643578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357158" y="5500702"/>
            <a:ext cx="8501122" cy="1357298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Благодарим за внимание!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1" descr="https://i.pinimg.com/originals/af/7a/92/af7a923bcdc2e4f1cc47a9a140f2048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929586" y="4791969"/>
            <a:ext cx="1643106" cy="886498"/>
          </a:xfrm>
          <a:prstGeom prst="rect">
            <a:avLst/>
          </a:prstGeom>
          <a:noFill/>
        </p:spPr>
      </p:pic>
      <p:pic>
        <p:nvPicPr>
          <p:cNvPr id="43021" name="Picture 13" descr="https://cdn2.scratch.mit.edu/get_image/user/41305741_60x60.pn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86322"/>
            <a:ext cx="2857500" cy="95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god-byka.ru/wp-content/uploads/2020/08/1587234885_6-p-novogodnie-foni-dlya-prezentatsi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214282" y="0"/>
            <a:ext cx="8715436" cy="3714752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Обогатить и расширить знания и представления участников проекта о птицах, особенностях образа их жизни, повадках птиц, о роли человека в жизни зимующих птиц.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8" descr="https://p3.storage.canalblog.com/39/94/1259435/114829993_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357430"/>
            <a:ext cx="6669166" cy="4857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god-byka.ru/wp-content/uploads/2020/08/1587234885_6-p-novogodnie-foni-dlya-prezentatsi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214282" y="0"/>
            <a:ext cx="4286280" cy="1000108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проекта: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214282" y="857232"/>
          <a:ext cx="8786874" cy="6000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god-byka.ru/wp-content/uploads/2020/08/1587234885_6-p-novogodnie-foni-dlya-prezentatsi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642910" y="0"/>
            <a:ext cx="7858180" cy="1285860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smtClean="0">
                <a:solidFill>
                  <a:schemeClr val="bg1"/>
                </a:solidFill>
                <a:latin typeface="Monotype Corsiva" pitchFamily="66" charset="0"/>
              </a:rPr>
              <a:t>Ожидаемые результаты:</a:t>
            </a:r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8" descr="https://p3.storage.canalblog.com/39/94/1259435/114829993_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429000"/>
            <a:ext cx="5394172" cy="3929066"/>
          </a:xfrm>
          <a:prstGeom prst="rect">
            <a:avLst/>
          </a:prstGeom>
          <a:noFill/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428596" y="1285860"/>
            <a:ext cx="842968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• Создание необходимых условий  по формированию у дошкольников целостного представления о жизни зимующих  птиц.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• Заинтересованность  детей совместно с родителями в заботе о птицах, желание помогать им в зимний период (изготовление кормушек, подкормка птиц зимой).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• Развитие у детей любознательности, творческих способностей, познавательной активности, коммуникативных навыков.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• Формирование у детей и взрослых определенной системы природоведческих знаний, позволяющей осознать единство всей природы и место человека в ней.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god-byka.ru/wp-content/uploads/2020/08/1587234885_6-p-novogodnie-foni-dlya-prezentatsi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3" name="Схема 2"/>
          <p:cNvGraphicFramePr/>
          <p:nvPr/>
        </p:nvGraphicFramePr>
        <p:xfrm>
          <a:off x="285720" y="357166"/>
          <a:ext cx="8429684" cy="600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8" descr="https://p3.storage.canalblog.com/39/94/1259435/114829993_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214346" y="0"/>
            <a:ext cx="5394172" cy="3929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god-byka.ru/wp-content/uploads/2020/08/1587234885_6-p-novogodnie-foni-dlya-prezentatsi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1785918" y="0"/>
            <a:ext cx="5715040" cy="1033272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Модель 3-х вопросов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 descr="L:\Проект 2020\IMG_20201119_163622.jpg"/>
          <p:cNvPicPr>
            <a:picLocks noChangeAspect="1" noChangeArrowheads="1"/>
          </p:cNvPicPr>
          <p:nvPr/>
        </p:nvPicPr>
        <p:blipFill>
          <a:blip r:embed="rId3" cstate="print"/>
          <a:srcRect t="32292"/>
          <a:stretch>
            <a:fillRect/>
          </a:stretch>
        </p:blipFill>
        <p:spPr bwMode="auto">
          <a:xfrm>
            <a:off x="214282" y="1142984"/>
            <a:ext cx="3929072" cy="3547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L:\Проект 2020\IMG_20201117_174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3857628"/>
            <a:ext cx="3143272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8" descr="https://p3.storage.canalblog.com/39/94/1259435/114829993_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357694"/>
            <a:ext cx="4179726" cy="3044475"/>
          </a:xfrm>
          <a:prstGeom prst="rect">
            <a:avLst/>
          </a:prstGeom>
          <a:noFill/>
        </p:spPr>
      </p:pic>
      <p:pic>
        <p:nvPicPr>
          <p:cNvPr id="3075" name="Picture 3" descr="L:\Проект 2020\IMG_20201117_1653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1214422"/>
            <a:ext cx="2952770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L:\Проект 2020\IMG_20201119_161510.jpg"/>
          <p:cNvPicPr>
            <a:picLocks noChangeAspect="1" noChangeArrowheads="1"/>
          </p:cNvPicPr>
          <p:nvPr/>
        </p:nvPicPr>
        <p:blipFill>
          <a:blip r:embed="rId7" cstate="print"/>
          <a:srcRect t="29086" r="18990"/>
          <a:stretch>
            <a:fillRect/>
          </a:stretch>
        </p:blipFill>
        <p:spPr bwMode="auto">
          <a:xfrm>
            <a:off x="3428992" y="3857628"/>
            <a:ext cx="2264647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god-byka.ru/wp-content/uploads/2020/08/1587234885_6-p-novogodnie-foni-dlya-prezentatsi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2" y="285727"/>
          <a:ext cx="8715436" cy="661416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071702"/>
                <a:gridCol w="6643734"/>
              </a:tblGrid>
              <a:tr h="1259877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Социально -</a:t>
                      </a:r>
                    </a:p>
                    <a:p>
                      <a:pPr algn="ctr"/>
                      <a:r>
                        <a:rPr lang="ru-RU" sz="20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коммуникативное развитие</a:t>
                      </a:r>
                      <a:endParaRPr lang="ru-RU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Чтение рассказов </a:t>
                      </a:r>
                      <a:r>
                        <a:rPr lang="ru-RU" sz="16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Д.Н.Мамин-Сибиряк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«Серая шейка», Г.Снегирев «Птицы наших лесов», В.Бианки «Синичкин календарь», «Чей нос лучше»,В. Бианки «Птичий год»  М.Н. Богданова «Домашний воробей»,отгадывание загадок о птицах</a:t>
                      </a:r>
                    </a:p>
                  </a:txBody>
                  <a:tcPr/>
                </a:tc>
              </a:tr>
              <a:tr h="2900647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Познавательное развитие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Экспериментально-исследовательская деятельность: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Изучение строения и свойств птичьего пера.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Чем можно кормить птиц, а чем нельзя.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«Птичьи следы на снегу»</a:t>
                      </a:r>
                      <a:endParaRPr lang="ru-RU" sz="1600" b="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Дидактические игры:</a:t>
                      </a:r>
                    </a:p>
                    <a:p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«Один-много», «Назови ласково», «Счет птиц», «Четвертый лишний», «Угадай птицу по описанию», «Чей хвост?», «Кто что ест», « Узнай по голосу», «Что едят птицы», «Разрезные картинки»,  «Зимующие птицы».</a:t>
                      </a:r>
                    </a:p>
                    <a:p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Сюжетно-ролевые игры:</a:t>
                      </a:r>
                    </a:p>
                    <a:p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«Птичий двор» </a:t>
                      </a:r>
                    </a:p>
                    <a:p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Театрализация:</a:t>
                      </a:r>
                    </a:p>
                    <a:p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«Где обедал воробей».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1974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Речевое развитие</a:t>
                      </a:r>
                    </a:p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Заучивание стихов о птицах; составление рассказов из личного опыта и на темы: «Чем питаются птицы»; «Самые красивые птицы»; «Питание птиц»; «Птичьи дома»; «Интересное о птицах».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Разучивание поговорок: «Всякая птица своим пером гордится», 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«У каждой пташки свои замашки».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Учить отгадывать загадки о птицах, построенные на описании и сравнении, познакомить с пословицами, приметами их значением, учить чётко произносить их. 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725</Words>
  <Application>Microsoft Office PowerPoint</Application>
  <PresentationFormat>Экран (4:3)</PresentationFormat>
  <Paragraphs>116</Paragraphs>
  <Slides>32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Сказка</cp:lastModifiedBy>
  <cp:revision>96</cp:revision>
  <dcterms:created xsi:type="dcterms:W3CDTF">2020-11-28T17:06:12Z</dcterms:created>
  <dcterms:modified xsi:type="dcterms:W3CDTF">2020-11-30T09:54:05Z</dcterms:modified>
</cp:coreProperties>
</file>